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3" r:id="rId1"/>
  </p:sldMasterIdLst>
  <p:notesMasterIdLst>
    <p:notesMasterId r:id="rId17"/>
  </p:notesMasterIdLst>
  <p:sldIdLst>
    <p:sldId id="277" r:id="rId2"/>
    <p:sldId id="260" r:id="rId3"/>
    <p:sldId id="265" r:id="rId4"/>
    <p:sldId id="278" r:id="rId5"/>
    <p:sldId id="279" r:id="rId6"/>
    <p:sldId id="280" r:id="rId7"/>
    <p:sldId id="282" r:id="rId8"/>
    <p:sldId id="283" r:id="rId9"/>
    <p:sldId id="284" r:id="rId10"/>
    <p:sldId id="285" r:id="rId11"/>
    <p:sldId id="289" r:id="rId12"/>
    <p:sldId id="785" r:id="rId13"/>
    <p:sldId id="786" r:id="rId14"/>
    <p:sldId id="788" r:id="rId15"/>
    <p:sldId id="78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/>
    <p:restoredTop sz="91614"/>
  </p:normalViewPr>
  <p:slideViewPr>
    <p:cSldViewPr snapToGrid="0" snapToObjects="1">
      <p:cViewPr varScale="1">
        <p:scale>
          <a:sx n="99" d="100"/>
          <a:sy n="99" d="100"/>
        </p:scale>
        <p:origin x="10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F68A-B5A1-1140-8F59-048E71C9FEC5}" type="datetimeFigureOut">
              <a:rPr lang="en-US" smtClean="0"/>
              <a:t>6/9/20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05FDB-AE80-A041-B5D1-09EEE603B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4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20939-9D12-3E4D-BC76-1BE58AF7CA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4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6/9/20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9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9323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03211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352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706457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62787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0595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4130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6540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0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0785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284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6/9/20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1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6/9/20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2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7700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2769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6/9/20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8881" y="4115867"/>
            <a:ext cx="7766936" cy="1096899"/>
          </a:xfrm>
        </p:spPr>
        <p:txBody>
          <a:bodyPr>
            <a:normAutofit/>
          </a:bodyPr>
          <a:lstStyle/>
          <a:p>
            <a:r>
              <a:rPr lang="en-US" dirty="0"/>
              <a:t>Promoting Sustainable Living, Working &amp; Building in Chattanooga</a:t>
            </a:r>
          </a:p>
        </p:txBody>
      </p:sp>
      <p:pic>
        <p:nvPicPr>
          <p:cNvPr id="4" name="Picture 3" descr="GreenspaceLogoVector_pr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2" t="33112" r="11094" b="30661"/>
          <a:stretch/>
        </p:blipFill>
        <p:spPr>
          <a:xfrm>
            <a:off x="1340952" y="1645234"/>
            <a:ext cx="6332711" cy="232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04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Become a Luncheon Sponsor!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051" y="1722437"/>
            <a:ext cx="4902949" cy="4525963"/>
          </a:xfrm>
        </p:spPr>
        <p:txBody>
          <a:bodyPr>
            <a:normAutofit/>
          </a:bodyPr>
          <a:lstStyle/>
          <a:p>
            <a:r>
              <a:rPr lang="en-US" sz="2500" dirty="0"/>
              <a:t>For Just $100, sponsors receive:</a:t>
            </a:r>
          </a:p>
          <a:p>
            <a:pPr lvl="1"/>
            <a:r>
              <a:rPr lang="en-US" sz="2500" dirty="0"/>
              <a:t>5 Minutes to talk about business or product before the lunch &amp; learn</a:t>
            </a:r>
          </a:p>
          <a:p>
            <a:pPr lvl="1"/>
            <a:r>
              <a:rPr lang="en-US" sz="2500" dirty="0"/>
              <a:t>Ability to place information on tables</a:t>
            </a:r>
          </a:p>
          <a:p>
            <a:pPr lvl="1"/>
            <a:r>
              <a:rPr lang="en-US" sz="2500" dirty="0"/>
              <a:t>Highlighted in our social media and e-newsletter</a:t>
            </a:r>
          </a:p>
        </p:txBody>
      </p:sp>
      <p:pic>
        <p:nvPicPr>
          <p:cNvPr id="4" name="Picture 3" descr="meeting sponso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502" y="211177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36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6389" y="2348571"/>
            <a:ext cx="4410051" cy="24756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200" dirty="0"/>
              <a:t>July 29-August 5th</a:t>
            </a:r>
            <a:br>
              <a:rPr lang="en-US" sz="2200" dirty="0"/>
            </a:br>
            <a:r>
              <a:rPr lang="en-US" sz="2200" dirty="0"/>
              <a:t>- Registrations open in a couple of weeks</a:t>
            </a:r>
            <a:br>
              <a:rPr lang="en-US" sz="2200" dirty="0"/>
            </a:br>
            <a:r>
              <a:rPr lang="en-US" sz="2200" dirty="0"/>
              <a:t>- Kids, Families, Individuals and Corporate Teams</a:t>
            </a:r>
            <a:br>
              <a:rPr lang="en-US" sz="2200" dirty="0"/>
            </a:br>
            <a:br>
              <a:rPr lang="en-US" sz="2200" dirty="0"/>
            </a:br>
            <a:endParaRPr lang="en-US" sz="2200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E852E5C9-D99E-024A-A224-65B53C7F59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9284"/>
          <a:stretch/>
        </p:blipFill>
        <p:spPr>
          <a:xfrm>
            <a:off x="794084" y="1572125"/>
            <a:ext cx="3841230" cy="402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28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04E78C-0598-1541-A3D6-408B7BF0A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8" y="4721548"/>
            <a:ext cx="8288032" cy="10963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Preview </a:t>
            </a:r>
            <a:r>
              <a:rPr lang="en-US" sz="44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green|leader</a:t>
            </a:r>
            <a:r>
              <a:rPr lang="en-US" sz="4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for Free!</a:t>
            </a:r>
            <a:br>
              <a:rPr lang="en-US" sz="4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Week 1 Available for Online!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362E9B7-EB70-8045-A6B4-9ECDDE579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286" y="934222"/>
            <a:ext cx="2675396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7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B8163-DE89-124A-BE7E-6C64C9377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the Date! July 29</a:t>
            </a:r>
            <a:r>
              <a:rPr lang="en-US" baseline="30000" dirty="0"/>
              <a:t>th</a:t>
            </a:r>
            <a:r>
              <a:rPr lang="en-US" dirty="0"/>
              <a:t> 12pm – 1pm</a:t>
            </a:r>
            <a:br>
              <a:rPr lang="en-US" dirty="0"/>
            </a:br>
            <a:r>
              <a:rPr lang="en-US" dirty="0"/>
              <a:t>William Ginn, Founder of </a:t>
            </a:r>
            <a:r>
              <a:rPr lang="en-US" dirty="0" err="1"/>
              <a:t>NatureVest</a:t>
            </a:r>
            <a:endParaRPr lang="en-US" dirty="0"/>
          </a:p>
        </p:txBody>
      </p:sp>
      <p:pic>
        <p:nvPicPr>
          <p:cNvPr id="8" name="Picture 7" descr="A picture containing bird&#10;&#10;Description automatically generated">
            <a:extLst>
              <a:ext uri="{FF2B5EF4-FFF2-40B4-BE49-F238E27FC236}">
                <a16:creationId xmlns:a16="http://schemas.microsoft.com/office/drawing/2014/main" id="{48F20B28-62E5-0248-824B-4AFE7E40C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858" y="1930397"/>
            <a:ext cx="3038622" cy="4487811"/>
          </a:xfrm>
          <a:prstGeom prst="rect">
            <a:avLst/>
          </a:prstGeom>
        </p:spPr>
      </p:pic>
      <p:pic>
        <p:nvPicPr>
          <p:cNvPr id="10" name="Picture 9" descr="A close up of a person wearing a hat&#10;&#10;Description automatically generated">
            <a:extLst>
              <a:ext uri="{FF2B5EF4-FFF2-40B4-BE49-F238E27FC236}">
                <a16:creationId xmlns:a16="http://schemas.microsoft.com/office/drawing/2014/main" id="{4FCD497B-0FCD-9142-ADE6-E1F80CEC7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42" y="1930399"/>
            <a:ext cx="4524016" cy="44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0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02D6A93C-6028-0347-AC1D-5E1894992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12" y="76200"/>
            <a:ext cx="4483100" cy="6705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CE71C9-3643-2642-A6BB-2E6A4A3B44CC}"/>
              </a:ext>
            </a:extLst>
          </p:cNvPr>
          <p:cNvSpPr txBox="1"/>
          <p:nvPr/>
        </p:nvSpPr>
        <p:spPr>
          <a:xfrm>
            <a:off x="6096000" y="1659988"/>
            <a:ext cx="3048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Vote for </a:t>
            </a:r>
            <a:r>
              <a:rPr lang="en-US" sz="2500" dirty="0" err="1"/>
              <a:t>green|spaces</a:t>
            </a:r>
            <a:r>
              <a:rPr lang="en-US" sz="2500" dirty="0"/>
              <a:t> as Best of the Best “Green Organization”</a:t>
            </a:r>
          </a:p>
          <a:p>
            <a:endParaRPr lang="en-US" sz="2500" dirty="0"/>
          </a:p>
          <a:p>
            <a:r>
              <a:rPr lang="en-US" sz="2500" dirty="0"/>
              <a:t>- Under Places Category</a:t>
            </a:r>
          </a:p>
        </p:txBody>
      </p:sp>
    </p:spTree>
    <p:extLst>
      <p:ext uri="{BB962C8B-B14F-4D97-AF65-F5344CB8AC3E}">
        <p14:creationId xmlns:p14="http://schemas.microsoft.com/office/powerpoint/2010/main" val="307731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37633A-CE9B-7849-B9C7-EBBF961F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Today’s Presenter: </a:t>
            </a:r>
            <a:br>
              <a:rPr lang="en-US" sz="5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en-US" sz="50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August Jones, US Stove</a:t>
            </a:r>
          </a:p>
        </p:txBody>
      </p:sp>
      <p:sp>
        <p:nvSpPr>
          <p:cNvPr id="24" name="Isosceles Triangle 20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red and white sign&#10;&#10;Description automatically generated">
            <a:extLst>
              <a:ext uri="{FF2B5EF4-FFF2-40B4-BE49-F238E27FC236}">
                <a16:creationId xmlns:a16="http://schemas.microsoft.com/office/drawing/2014/main" id="{CE7D5760-E0D3-0C47-976D-DA47FB197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04" y="2379745"/>
            <a:ext cx="3765692" cy="210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00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86281"/>
            <a:ext cx="8229600" cy="826029"/>
          </a:xfrm>
        </p:spPr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623" y="297918"/>
            <a:ext cx="8419308" cy="728517"/>
          </a:xfrm>
        </p:spPr>
        <p:txBody>
          <a:bodyPr>
            <a:noAutofit/>
          </a:bodyPr>
          <a:lstStyle/>
          <a:p>
            <a:pPr marL="68576" indent="0" algn="ctr">
              <a:buNone/>
            </a:pPr>
            <a:r>
              <a:rPr lang="en-US" sz="3200" b="1" dirty="0"/>
              <a:t>Thank you to our Founding Members!</a:t>
            </a:r>
          </a:p>
        </p:txBody>
      </p:sp>
      <p:pic>
        <p:nvPicPr>
          <p:cNvPr id="7" name="Picture 6" descr="compass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58160"/>
            <a:ext cx="4876056" cy="1863021"/>
          </a:xfrm>
          <a:prstGeom prst="rect">
            <a:avLst/>
          </a:prstGeom>
        </p:spPr>
      </p:pic>
      <p:pic>
        <p:nvPicPr>
          <p:cNvPr id="9" name="Picture 8" descr="franklin_logo_final (3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20" y="3532814"/>
            <a:ext cx="4016415" cy="268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24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422415"/>
            <a:ext cx="4038600" cy="4997593"/>
          </a:xfrm>
        </p:spPr>
        <p:txBody>
          <a:bodyPr>
            <a:normAutofit fontScale="85000" lnSpcReduction="20000"/>
          </a:bodyPr>
          <a:lstStyle/>
          <a:p>
            <a:r>
              <a:rPr lang="en-US" sz="3100" dirty="0"/>
              <a:t>AIA</a:t>
            </a:r>
          </a:p>
          <a:p>
            <a:r>
              <a:rPr lang="en-US" sz="3100" dirty="0"/>
              <a:t>Antidote</a:t>
            </a:r>
          </a:p>
          <a:p>
            <a:r>
              <a:rPr lang="en-US" sz="3100" dirty="0"/>
              <a:t>AS Filtration</a:t>
            </a:r>
          </a:p>
          <a:p>
            <a:r>
              <a:rPr lang="en-US" sz="3100" dirty="0"/>
              <a:t>Associated General Contractors</a:t>
            </a:r>
          </a:p>
          <a:p>
            <a:r>
              <a:rPr lang="en-US" sz="3100" dirty="0"/>
              <a:t>Berry &amp; Hunt</a:t>
            </a:r>
          </a:p>
          <a:p>
            <a:r>
              <a:rPr lang="en-US" sz="3100" dirty="0"/>
              <a:t>Bloom Architecture</a:t>
            </a:r>
          </a:p>
          <a:p>
            <a:r>
              <a:rPr lang="en-US" sz="3100" dirty="0"/>
              <a:t>BMC Office Technology</a:t>
            </a:r>
          </a:p>
          <a:p>
            <a:r>
              <a:rPr lang="en-US" sz="3100" dirty="0"/>
              <a:t>Chambers Welding &amp; Fabrication</a:t>
            </a:r>
          </a:p>
          <a:p>
            <a:r>
              <a:rPr lang="en-US" sz="3100" dirty="0"/>
              <a:t>Chattanooga Exteriors</a:t>
            </a:r>
          </a:p>
          <a:p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934" y="1249981"/>
            <a:ext cx="4038600" cy="4525963"/>
          </a:xfrm>
        </p:spPr>
        <p:txBody>
          <a:bodyPr>
            <a:noAutofit/>
          </a:bodyPr>
          <a:lstStyle/>
          <a:p>
            <a:r>
              <a:rPr lang="en-US" sz="2200" dirty="0"/>
              <a:t>Chattanooga Gas</a:t>
            </a:r>
          </a:p>
          <a:p>
            <a:r>
              <a:rPr lang="en-US" sz="2200" dirty="0"/>
              <a:t>Chattanooga Neighborhood Enterprise</a:t>
            </a:r>
          </a:p>
          <a:p>
            <a:r>
              <a:rPr lang="en-US" sz="2200" dirty="0"/>
              <a:t>Chattanooga State College</a:t>
            </a:r>
          </a:p>
          <a:p>
            <a:r>
              <a:rPr lang="en-US" sz="2200" dirty="0"/>
              <a:t>City of Chattanooga Water Quality</a:t>
            </a:r>
          </a:p>
          <a:p>
            <a:r>
              <a:rPr lang="en-US" sz="2200" dirty="0"/>
              <a:t>City of Chattanooga Office of Sustainability</a:t>
            </a:r>
          </a:p>
          <a:p>
            <a:r>
              <a:rPr lang="en-US" sz="2200" dirty="0"/>
              <a:t>Compost House</a:t>
            </a:r>
          </a:p>
          <a:p>
            <a:r>
              <a:rPr lang="en-US" sz="2200" dirty="0"/>
              <a:t>Compass Commissioning &amp; Design</a:t>
            </a:r>
          </a:p>
          <a:p>
            <a:r>
              <a:rPr lang="en-US" sz="2200" dirty="0"/>
              <a:t>DH&amp;W Architects</a:t>
            </a:r>
          </a:p>
          <a:p>
            <a:r>
              <a:rPr lang="en-US" sz="2200" dirty="0"/>
              <a:t>Elemi Architect</a:t>
            </a:r>
          </a:p>
        </p:txBody>
      </p:sp>
    </p:spTree>
    <p:extLst>
      <p:ext uri="{BB962C8B-B14F-4D97-AF65-F5344CB8AC3E}">
        <p14:creationId xmlns:p14="http://schemas.microsoft.com/office/powerpoint/2010/main" val="831078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35" y="559595"/>
            <a:ext cx="8596668" cy="1320800"/>
          </a:xfrm>
        </p:spPr>
        <p:txBody>
          <a:bodyPr/>
          <a:lstStyle/>
          <a:p>
            <a:r>
              <a:rPr lang="en-US" dirty="0"/>
              <a:t>Current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635" y="1355502"/>
            <a:ext cx="4038600" cy="4942903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EPB</a:t>
            </a:r>
          </a:p>
          <a:p>
            <a:r>
              <a:rPr lang="en-US" sz="2600" dirty="0"/>
              <a:t>Geothermal Chattanooga</a:t>
            </a:r>
          </a:p>
          <a:p>
            <a:r>
              <a:rPr lang="en-US" sz="2600" dirty="0"/>
              <a:t>Grace Frank Group</a:t>
            </a:r>
          </a:p>
          <a:p>
            <a:r>
              <a:rPr lang="en-US" sz="2600" dirty="0"/>
              <a:t>Green’s Design &amp; Supply</a:t>
            </a:r>
          </a:p>
          <a:p>
            <a:r>
              <a:rPr lang="en-US" sz="2600" dirty="0"/>
              <a:t>Habitat for Humanity</a:t>
            </a:r>
          </a:p>
          <a:p>
            <a:r>
              <a:rPr lang="en-US" sz="2600" dirty="0"/>
              <a:t>Hamilton County Water Quality Program</a:t>
            </a:r>
          </a:p>
          <a:p>
            <a:r>
              <a:rPr lang="en-US" sz="2600" dirty="0" err="1"/>
              <a:t>Hefferlin</a:t>
            </a:r>
            <a:r>
              <a:rPr lang="en-US" sz="2600" dirty="0"/>
              <a:t> + </a:t>
            </a:r>
            <a:r>
              <a:rPr lang="en-US" sz="2600" dirty="0" err="1"/>
              <a:t>Kronenberg</a:t>
            </a:r>
            <a:endParaRPr lang="en-US" sz="2600" dirty="0"/>
          </a:p>
          <a:p>
            <a:r>
              <a:rPr lang="en-US" sz="2600" dirty="0"/>
              <a:t>Hiwassee Builder Supply</a:t>
            </a:r>
          </a:p>
          <a:p>
            <a:r>
              <a:rPr lang="en-US" sz="2600" dirty="0"/>
              <a:t>Inline Electric</a:t>
            </a:r>
          </a:p>
          <a:p>
            <a:r>
              <a:rPr lang="en-US" sz="2600" dirty="0"/>
              <a:t>Jacob’s Paper </a:t>
            </a:r>
          </a:p>
          <a:p>
            <a:r>
              <a:rPr lang="en-US" sz="2600" dirty="0"/>
              <a:t>Lines &amp; Hammer</a:t>
            </a:r>
          </a:p>
          <a:p>
            <a:endParaRPr lang="en-US" sz="3200" dirty="0"/>
          </a:p>
          <a:p>
            <a:endParaRPr lang="en-US" sz="29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1936" y="1096833"/>
            <a:ext cx="4184034" cy="3880773"/>
          </a:xfrm>
        </p:spPr>
        <p:txBody>
          <a:bodyPr>
            <a:noAutofit/>
          </a:bodyPr>
          <a:lstStyle/>
          <a:p>
            <a:r>
              <a:rPr lang="en-US" sz="2200" dirty="0"/>
              <a:t>Management Cleaning Service</a:t>
            </a:r>
          </a:p>
          <a:p>
            <a:r>
              <a:rPr lang="en-US" sz="2200" dirty="0"/>
              <a:t>Miller &amp; Martin</a:t>
            </a:r>
          </a:p>
          <a:p>
            <a:r>
              <a:rPr lang="en-US" sz="2200" dirty="0"/>
              <a:t>Mitsubishi </a:t>
            </a:r>
          </a:p>
          <a:p>
            <a:r>
              <a:rPr lang="en-US" sz="2200" dirty="0"/>
              <a:t>Modus Build</a:t>
            </a:r>
          </a:p>
          <a:p>
            <a:r>
              <a:rPr lang="en-US" sz="2200" dirty="0"/>
              <a:t>New Blue Construction</a:t>
            </a:r>
          </a:p>
          <a:p>
            <a:r>
              <a:rPr lang="en-US" sz="2200" dirty="0"/>
              <a:t>Office Furniture Warehouse</a:t>
            </a:r>
          </a:p>
          <a:p>
            <a:r>
              <a:rPr lang="en-US" sz="2200" dirty="0"/>
              <a:t>Pratt Home Builders</a:t>
            </a:r>
          </a:p>
          <a:p>
            <a:r>
              <a:rPr lang="en-US" sz="2200" dirty="0"/>
              <a:t>Real Estate Partners</a:t>
            </a:r>
          </a:p>
          <a:p>
            <a:r>
              <a:rPr lang="en-US" sz="2200" dirty="0"/>
              <a:t>Reliable Building Solutions</a:t>
            </a:r>
          </a:p>
          <a:p>
            <a:r>
              <a:rPr lang="en-US" sz="2200" dirty="0"/>
              <a:t>RENEW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71522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01" y="371549"/>
            <a:ext cx="8596668" cy="1320800"/>
          </a:xfrm>
        </p:spPr>
        <p:txBody>
          <a:bodyPr/>
          <a:lstStyle/>
          <a:p>
            <a:r>
              <a:rPr lang="en-US" dirty="0"/>
              <a:t>Current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3254" y="1129658"/>
            <a:ext cx="4038600" cy="4944669"/>
          </a:xfrm>
        </p:spPr>
        <p:txBody>
          <a:bodyPr>
            <a:normAutofit/>
          </a:bodyPr>
          <a:lstStyle/>
          <a:p>
            <a:r>
              <a:rPr lang="en-US" sz="2200"/>
              <a:t>Terracon</a:t>
            </a:r>
          </a:p>
          <a:p>
            <a:r>
              <a:rPr lang="en-US" sz="2200" dirty="0"/>
              <a:t>Tinker MA</a:t>
            </a:r>
          </a:p>
          <a:p>
            <a:r>
              <a:rPr lang="en-US" sz="2200" dirty="0"/>
              <a:t>TRANE</a:t>
            </a:r>
          </a:p>
          <a:p>
            <a:r>
              <a:rPr lang="en-US" sz="2200" dirty="0"/>
              <a:t>Urban Story Ventures</a:t>
            </a:r>
          </a:p>
          <a:p>
            <a:r>
              <a:rPr lang="en-US" sz="2200" dirty="0"/>
              <a:t>USGBC TN Chapter</a:t>
            </a:r>
          </a:p>
          <a:p>
            <a:r>
              <a:rPr lang="en-US" sz="2200" dirty="0"/>
              <a:t>UTC Office of Sustainability</a:t>
            </a:r>
          </a:p>
          <a:p>
            <a:r>
              <a:rPr lang="en-US" sz="2200" dirty="0"/>
              <a:t>VIEW Windows</a:t>
            </a:r>
          </a:p>
          <a:p>
            <a:r>
              <a:rPr lang="en-US" sz="2200" dirty="0"/>
              <a:t>Wild Ones</a:t>
            </a:r>
          </a:p>
          <a:p>
            <a:r>
              <a:rPr lang="en-US" sz="2200" dirty="0"/>
              <a:t>W.M. Whitaker &amp; Associates</a:t>
            </a:r>
          </a:p>
          <a:p>
            <a:r>
              <a:rPr lang="en-US" sz="2200" dirty="0"/>
              <a:t>Workshop Architecture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769" y="1031949"/>
            <a:ext cx="4038600" cy="3275412"/>
          </a:xfrm>
        </p:spPr>
        <p:txBody>
          <a:bodyPr>
            <a:noAutofit/>
          </a:bodyPr>
          <a:lstStyle/>
          <a:p>
            <a:r>
              <a:rPr lang="en-US" sz="2000" dirty="0"/>
              <a:t>Reliable Building Solutions</a:t>
            </a:r>
          </a:p>
          <a:p>
            <a:r>
              <a:rPr lang="en-US" sz="2000" dirty="0"/>
              <a:t>RENEW</a:t>
            </a:r>
          </a:p>
          <a:p>
            <a:r>
              <a:rPr lang="en-US" sz="2000" dirty="0"/>
              <a:t>River City Company</a:t>
            </a:r>
          </a:p>
          <a:p>
            <a:r>
              <a:rPr lang="en-US" sz="2000" dirty="0"/>
              <a:t>River Valley Blinds &amp; Shades</a:t>
            </a:r>
          </a:p>
          <a:p>
            <a:r>
              <a:rPr lang="en-US" sz="2000" dirty="0"/>
              <a:t>Rock City</a:t>
            </a:r>
          </a:p>
          <a:p>
            <a:r>
              <a:rPr lang="en-US" sz="2000" dirty="0" err="1"/>
              <a:t>Rockridge</a:t>
            </a:r>
            <a:r>
              <a:rPr lang="en-US" sz="2000" dirty="0"/>
              <a:t> Venture Law</a:t>
            </a:r>
          </a:p>
          <a:p>
            <a:r>
              <a:rPr lang="en-US" sz="2000" dirty="0"/>
              <a:t>Ruby Falls</a:t>
            </a:r>
          </a:p>
          <a:p>
            <a:r>
              <a:rPr lang="en-US" sz="2000" dirty="0"/>
              <a:t>Scout Realtor Group</a:t>
            </a:r>
          </a:p>
          <a:p>
            <a:r>
              <a:rPr lang="en-US" sz="2000" dirty="0"/>
              <a:t>Southern Adventist University</a:t>
            </a:r>
          </a:p>
          <a:p>
            <a:r>
              <a:rPr lang="en-US" sz="2000" dirty="0" err="1"/>
              <a:t>Synovus</a:t>
            </a:r>
            <a:r>
              <a:rPr lang="en-US" sz="2000" dirty="0"/>
              <a:t> Bank</a:t>
            </a:r>
          </a:p>
          <a:p>
            <a:r>
              <a:rPr lang="en-US" sz="2000" dirty="0"/>
              <a:t>Tennessee Aquarium</a:t>
            </a:r>
            <a:endParaRPr lang="en-US" sz="2300" dirty="0"/>
          </a:p>
          <a:p>
            <a:endParaRPr lang="en-US" sz="2300" dirty="0"/>
          </a:p>
          <a:p>
            <a:endParaRPr lang="en-US" sz="22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594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9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1" name="Rectangle 2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23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Isosceles Triangle 2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Become a Member!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83" y="1783822"/>
            <a:ext cx="3973943" cy="45912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Join Monthly!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Individuals Memberships are just $10/month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Corporate Memberships start at $49/month!</a:t>
            </a:r>
          </a:p>
          <a:p>
            <a:r>
              <a:rPr lang="en-US" sz="2400" dirty="0">
                <a:solidFill>
                  <a:schemeClr val="bg1"/>
                </a:solidFill>
              </a:rPr>
              <a:t>Perks!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Free Access to Events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Member Only Events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Discounts on Services </a:t>
            </a:r>
          </a:p>
        </p:txBody>
      </p:sp>
      <p:sp>
        <p:nvSpPr>
          <p:cNvPr id="44" name="Isosceles Triangle 2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8" name="Picture 7" descr="A picture containing game&#10;&#10;Description automatically generated">
            <a:extLst>
              <a:ext uri="{FF2B5EF4-FFF2-40B4-BE49-F238E27FC236}">
                <a16:creationId xmlns:a16="http://schemas.microsoft.com/office/drawing/2014/main" id="{3325CF4C-5842-804B-A077-6690B48B25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5297" t="31946" r="54594" b="12498"/>
          <a:stretch/>
        </p:blipFill>
        <p:spPr>
          <a:xfrm>
            <a:off x="6368521" y="1459707"/>
            <a:ext cx="4221691" cy="451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48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mpower_logo_yellow_cs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79" y="502750"/>
            <a:ext cx="7137400" cy="203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6079" y="2752642"/>
            <a:ext cx="77610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We’re Continuing Classes!</a:t>
            </a:r>
          </a:p>
          <a:p>
            <a:pPr algn="ctr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Mondays @ 6pm</a:t>
            </a:r>
          </a:p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Thursdays @ 12pm</a:t>
            </a:r>
          </a:p>
          <a:p>
            <a:pPr algn="ctr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Check our Facebook Page for Details!</a:t>
            </a:r>
          </a:p>
        </p:txBody>
      </p:sp>
    </p:spTree>
    <p:extLst>
      <p:ext uri="{BB962C8B-B14F-4D97-AF65-F5344CB8AC3E}">
        <p14:creationId xmlns:p14="http://schemas.microsoft.com/office/powerpoint/2010/main" val="1326166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2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23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Isosceles Triangle 2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Empower Outreach Coordinator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Check out our website for details!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70657BD-B7ED-0644-BA18-D8488C5F6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706099"/>
            <a:ext cx="5143500" cy="3433286"/>
          </a:xfrm>
          <a:prstGeom prst="rect">
            <a:avLst/>
          </a:prstGeom>
        </p:spPr>
      </p:pic>
      <p:sp>
        <p:nvSpPr>
          <p:cNvPr id="45" name="Isosceles Triangle 2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55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965" y="3310567"/>
            <a:ext cx="8782524" cy="33418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Become an Ambassador!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Virtual Orientation 12pm this Friday!</a:t>
            </a:r>
          </a:p>
          <a:p>
            <a:pPr marL="0" indent="0" algn="ctr">
              <a:buNone/>
            </a:pPr>
            <a:r>
              <a:rPr lang="en-US" sz="4000" dirty="0"/>
              <a:t>Check the Website to Sign Up!</a:t>
            </a:r>
          </a:p>
          <a:p>
            <a:pPr algn="ctr"/>
            <a:endParaRPr lang="en-US" dirty="0"/>
          </a:p>
        </p:txBody>
      </p:sp>
      <p:pic>
        <p:nvPicPr>
          <p:cNvPr id="4" name="Picture 3" descr="volunteer-2055042_1920-1200x6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99" y="349221"/>
            <a:ext cx="5467101" cy="296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6287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389</Words>
  <Application>Microsoft Macintosh PowerPoint</Application>
  <PresentationFormat>Widescreen</PresentationFormat>
  <Paragraphs>102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Facet</vt:lpstr>
      <vt:lpstr>PowerPoint Presentation</vt:lpstr>
      <vt:lpstr> </vt:lpstr>
      <vt:lpstr>Current Members</vt:lpstr>
      <vt:lpstr>Current Members</vt:lpstr>
      <vt:lpstr>Current Members</vt:lpstr>
      <vt:lpstr>Become a Member!</vt:lpstr>
      <vt:lpstr>PowerPoint Presentation</vt:lpstr>
      <vt:lpstr>Empower Outreach Coordinator</vt:lpstr>
      <vt:lpstr>PowerPoint Presentation</vt:lpstr>
      <vt:lpstr>Become a Luncheon Sponsor! </vt:lpstr>
      <vt:lpstr>July 29-August 5th - Registrations open in a couple of weeks - Kids, Families, Individuals and Corporate Teams  </vt:lpstr>
      <vt:lpstr>Preview green|leader for Free! Week 1 Available for Online!</vt:lpstr>
      <vt:lpstr>Save the Date! July 29th 12pm – 1pm William Ginn, Founder of NatureVest</vt:lpstr>
      <vt:lpstr>PowerPoint Presentation</vt:lpstr>
      <vt:lpstr>Today’s Presenter:  August Jones, US Stove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Hjelseth</dc:creator>
  <cp:lastModifiedBy>Dawn Hjelseth</cp:lastModifiedBy>
  <cp:revision>3</cp:revision>
  <dcterms:created xsi:type="dcterms:W3CDTF">2020-06-09T17:29:36Z</dcterms:created>
  <dcterms:modified xsi:type="dcterms:W3CDTF">2020-06-10T16:39:22Z</dcterms:modified>
</cp:coreProperties>
</file>