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9" r:id="rId4"/>
    <p:sldId id="258" r:id="rId5"/>
    <p:sldId id="263" r:id="rId6"/>
    <p:sldId id="261" r:id="rId7"/>
    <p:sldId id="280" r:id="rId8"/>
    <p:sldId id="260" r:id="rId9"/>
    <p:sldId id="264" r:id="rId10"/>
    <p:sldId id="265" r:id="rId11"/>
    <p:sldId id="268" r:id="rId12"/>
    <p:sldId id="269" r:id="rId13"/>
    <p:sldId id="273" r:id="rId14"/>
    <p:sldId id="274" r:id="rId15"/>
    <p:sldId id="276" r:id="rId16"/>
    <p:sldId id="277" r:id="rId17"/>
    <p:sldId id="257" r:id="rId18"/>
    <p:sldId id="282" r:id="rId19"/>
  </p:sldIdLst>
  <p:sldSz cx="10058400" cy="7772400"/>
  <p:notesSz cx="100584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/>
    <p:restoredTop sz="94606"/>
  </p:normalViewPr>
  <p:slideViewPr>
    <p:cSldViewPr>
      <p:cViewPr varScale="1">
        <p:scale>
          <a:sx n="72" d="100"/>
          <a:sy n="72" d="100"/>
        </p:scale>
        <p:origin x="264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8D9EB5"/>
                </a:solidFill>
                <a:latin typeface="Calibri"/>
                <a:cs typeface="Calibri"/>
              </a:defRPr>
            </a:lvl1pPr>
          </a:lstStyle>
          <a:p>
            <a:pPr marL="102235">
              <a:lnSpc>
                <a:spcPts val="10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6475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8D9EB5"/>
                </a:solidFill>
                <a:latin typeface="Calibri"/>
                <a:cs typeface="Calibri"/>
              </a:defRPr>
            </a:lvl1pPr>
          </a:lstStyle>
          <a:p>
            <a:pPr marL="102235">
              <a:lnSpc>
                <a:spcPts val="10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6475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8D9EB5"/>
                </a:solidFill>
                <a:latin typeface="Calibri"/>
                <a:cs typeface="Calibri"/>
              </a:defRPr>
            </a:lvl1pPr>
          </a:lstStyle>
          <a:p>
            <a:pPr marL="102235">
              <a:lnSpc>
                <a:spcPts val="10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10058400" y="0"/>
                </a:moveTo>
                <a:lnTo>
                  <a:pt x="0" y="0"/>
                </a:lnTo>
                <a:lnTo>
                  <a:pt x="0" y="7772400"/>
                </a:lnTo>
                <a:lnTo>
                  <a:pt x="10058400" y="7772400"/>
                </a:lnTo>
                <a:lnTo>
                  <a:pt x="10058400" y="0"/>
                </a:lnTo>
                <a:close/>
              </a:path>
            </a:pathLst>
          </a:custGeom>
          <a:solidFill>
            <a:srgbClr val="0647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6475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8D9EB5"/>
                </a:solidFill>
                <a:latin typeface="Calibri"/>
                <a:cs typeface="Calibri"/>
              </a:defRPr>
            </a:lvl1pPr>
          </a:lstStyle>
          <a:p>
            <a:pPr marL="102235">
              <a:lnSpc>
                <a:spcPts val="10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8D9EB5"/>
                </a:solidFill>
                <a:latin typeface="Calibri"/>
                <a:cs typeface="Calibri"/>
              </a:defRPr>
            </a:lvl1pPr>
          </a:lstStyle>
          <a:p>
            <a:pPr marL="102235">
              <a:lnSpc>
                <a:spcPts val="10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901950" cy="7259955"/>
          </a:xfrm>
          <a:custGeom>
            <a:avLst/>
            <a:gdLst/>
            <a:ahLst/>
            <a:cxnLst/>
            <a:rect l="l" t="t" r="r" b="b"/>
            <a:pathLst>
              <a:path w="2901950" h="7259955">
                <a:moveTo>
                  <a:pt x="2157148" y="3625371"/>
                </a:moveTo>
                <a:lnTo>
                  <a:pt x="1667614" y="4115057"/>
                </a:lnTo>
                <a:lnTo>
                  <a:pt x="1918870" y="4365832"/>
                </a:lnTo>
                <a:lnTo>
                  <a:pt x="0" y="6284703"/>
                </a:lnTo>
                <a:lnTo>
                  <a:pt x="0" y="7259374"/>
                </a:lnTo>
                <a:lnTo>
                  <a:pt x="2895716" y="4363939"/>
                </a:lnTo>
                <a:lnTo>
                  <a:pt x="2157148" y="3625371"/>
                </a:lnTo>
                <a:close/>
              </a:path>
              <a:path w="2901950" h="7259955">
                <a:moveTo>
                  <a:pt x="0" y="1455878"/>
                </a:moveTo>
                <a:lnTo>
                  <a:pt x="0" y="2430646"/>
                </a:lnTo>
                <a:lnTo>
                  <a:pt x="944260" y="3374724"/>
                </a:lnTo>
                <a:lnTo>
                  <a:pt x="0" y="4319135"/>
                </a:lnTo>
                <a:lnTo>
                  <a:pt x="0" y="5293883"/>
                </a:lnTo>
                <a:lnTo>
                  <a:pt x="1431635" y="3862073"/>
                </a:lnTo>
                <a:lnTo>
                  <a:pt x="2406234" y="2887387"/>
                </a:lnTo>
                <a:lnTo>
                  <a:pt x="1431508" y="2887387"/>
                </a:lnTo>
                <a:lnTo>
                  <a:pt x="0" y="1455878"/>
                </a:lnTo>
                <a:close/>
              </a:path>
              <a:path w="2901950" h="7259955">
                <a:moveTo>
                  <a:pt x="1431749" y="3862035"/>
                </a:moveTo>
                <a:close/>
              </a:path>
              <a:path w="2901950" h="7259955">
                <a:moveTo>
                  <a:pt x="509602" y="0"/>
                </a:moveTo>
                <a:lnTo>
                  <a:pt x="0" y="0"/>
                </a:lnTo>
                <a:lnTo>
                  <a:pt x="0" y="464881"/>
                </a:lnTo>
                <a:lnTo>
                  <a:pt x="1926770" y="2392061"/>
                </a:lnTo>
                <a:lnTo>
                  <a:pt x="1431508" y="2887387"/>
                </a:lnTo>
                <a:lnTo>
                  <a:pt x="2406234" y="2887387"/>
                </a:lnTo>
                <a:lnTo>
                  <a:pt x="2901571" y="2392061"/>
                </a:lnTo>
                <a:lnTo>
                  <a:pt x="509602" y="0"/>
                </a:lnTo>
                <a:close/>
              </a:path>
            </a:pathLst>
          </a:custGeom>
          <a:solidFill>
            <a:srgbClr val="F5F5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7715250"/>
            <a:ext cx="10058400" cy="57150"/>
          </a:xfrm>
          <a:custGeom>
            <a:avLst/>
            <a:gdLst/>
            <a:ahLst/>
            <a:cxnLst/>
            <a:rect l="l" t="t" r="r" b="b"/>
            <a:pathLst>
              <a:path w="10058400" h="57150">
                <a:moveTo>
                  <a:pt x="0" y="57150"/>
                </a:moveTo>
                <a:lnTo>
                  <a:pt x="10058400" y="57150"/>
                </a:lnTo>
                <a:lnTo>
                  <a:pt x="10058400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solidFill>
            <a:srgbClr val="06475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57465" y="523813"/>
            <a:ext cx="2029967" cy="75223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336457"/>
            <a:ext cx="5906135" cy="974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6475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2765336"/>
            <a:ext cx="4371340" cy="3957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434363" y="7417307"/>
            <a:ext cx="218037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8D9EB5"/>
                </a:solidFill>
                <a:latin typeface="Calibri"/>
                <a:cs typeface="Calibri"/>
              </a:defRPr>
            </a:lvl1pPr>
          </a:lstStyle>
          <a:p>
            <a:pPr marL="102235">
              <a:lnSpc>
                <a:spcPts val="10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mailto:rachel@petrospartners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18667" y="5624640"/>
            <a:ext cx="70218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FFFF"/>
                </a:solidFill>
                <a:latin typeface="Times New Roman"/>
                <a:cs typeface="Times New Roman"/>
              </a:rPr>
              <a:t>Commercial</a:t>
            </a:r>
            <a:r>
              <a:rPr sz="30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PACE</a:t>
            </a:r>
            <a:r>
              <a:rPr sz="30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FFFFFF"/>
                </a:solidFill>
                <a:latin typeface="Times New Roman"/>
                <a:cs typeface="Times New Roman"/>
              </a:rPr>
              <a:t>Financing</a:t>
            </a:r>
            <a:r>
              <a:rPr sz="30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Introduction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7267575"/>
            <a:ext cx="1600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v2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0781" y="6481034"/>
            <a:ext cx="3955270" cy="27443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sz="1700" b="1" i="1" spc="-10" dirty="0">
                <a:solidFill>
                  <a:srgbClr val="8D9EB5"/>
                </a:solidFill>
                <a:latin typeface="Calibri-BoldItalic"/>
                <a:cs typeface="Calibri-BoldItalic"/>
              </a:rPr>
              <a:t>Efficient</a:t>
            </a:r>
            <a:r>
              <a:rPr sz="1700" b="1" i="1" spc="-40" dirty="0">
                <a:solidFill>
                  <a:srgbClr val="8D9EB5"/>
                </a:solidFill>
                <a:latin typeface="Calibri-BoldItalic"/>
                <a:cs typeface="Calibri-BoldItalic"/>
              </a:rPr>
              <a:t> </a:t>
            </a:r>
            <a:r>
              <a:rPr sz="1700" b="1" i="1" dirty="0">
                <a:solidFill>
                  <a:srgbClr val="8D9EB5"/>
                </a:solidFill>
                <a:latin typeface="Calibri-BoldItalic"/>
                <a:cs typeface="Calibri-BoldItalic"/>
              </a:rPr>
              <a:t>Capital</a:t>
            </a:r>
            <a:r>
              <a:rPr sz="1700" b="1" i="1" spc="-40" dirty="0">
                <a:solidFill>
                  <a:srgbClr val="8D9EB5"/>
                </a:solidFill>
                <a:latin typeface="Calibri-BoldItalic"/>
                <a:cs typeface="Calibri-BoldItalic"/>
              </a:rPr>
              <a:t> </a:t>
            </a:r>
            <a:r>
              <a:rPr sz="1700" b="1" i="1" dirty="0">
                <a:solidFill>
                  <a:srgbClr val="8D9EB5"/>
                </a:solidFill>
                <a:latin typeface="Calibri-BoldItalic"/>
                <a:cs typeface="Calibri-BoldItalic"/>
              </a:rPr>
              <a:t>for</a:t>
            </a:r>
            <a:r>
              <a:rPr sz="1700" b="1" i="1" spc="-45" dirty="0">
                <a:solidFill>
                  <a:srgbClr val="8D9EB5"/>
                </a:solidFill>
                <a:latin typeface="Calibri-BoldItalic"/>
                <a:cs typeface="Calibri-BoldItalic"/>
              </a:rPr>
              <a:t> </a:t>
            </a:r>
            <a:r>
              <a:rPr lang="en-US" sz="1700" b="1" i="1" spc="-10" dirty="0">
                <a:solidFill>
                  <a:srgbClr val="8D9EB5"/>
                </a:solidFill>
                <a:latin typeface="Calibri-BoldItalic"/>
                <a:cs typeface="Calibri-BoldItalic"/>
              </a:rPr>
              <a:t>Efficient Projects</a:t>
            </a:r>
            <a:endParaRPr sz="1700" dirty="0">
              <a:latin typeface="Calibri-BoldItalic"/>
              <a:cs typeface="Calibri-BoldItal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19717" y="875616"/>
            <a:ext cx="8219440" cy="5451475"/>
            <a:chOff x="919717" y="875616"/>
            <a:chExt cx="8219440" cy="5451475"/>
          </a:xfrm>
        </p:grpSpPr>
        <p:sp>
          <p:nvSpPr>
            <p:cNvPr id="6" name="object 6"/>
            <p:cNvSpPr/>
            <p:nvPr/>
          </p:nvSpPr>
          <p:spPr>
            <a:xfrm>
              <a:off x="919717" y="6320633"/>
              <a:ext cx="8219440" cy="0"/>
            </a:xfrm>
            <a:custGeom>
              <a:avLst/>
              <a:gdLst/>
              <a:ahLst/>
              <a:cxnLst/>
              <a:rect l="l" t="t" r="r" b="b"/>
              <a:pathLst>
                <a:path w="8219440">
                  <a:moveTo>
                    <a:pt x="0" y="0"/>
                  </a:moveTo>
                  <a:lnTo>
                    <a:pt x="821897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8291" y="875616"/>
              <a:ext cx="4563912" cy="16699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74800"/>
            <a:ext cx="10058400" cy="375285"/>
          </a:xfrm>
          <a:custGeom>
            <a:avLst/>
            <a:gdLst/>
            <a:ahLst/>
            <a:cxnLst/>
            <a:rect l="l" t="t" r="r" b="b"/>
            <a:pathLst>
              <a:path w="10058400" h="375285">
                <a:moveTo>
                  <a:pt x="10058400" y="0"/>
                </a:moveTo>
                <a:lnTo>
                  <a:pt x="0" y="0"/>
                </a:lnTo>
                <a:lnTo>
                  <a:pt x="0" y="374903"/>
                </a:lnTo>
                <a:lnTo>
                  <a:pt x="10058400" y="374903"/>
                </a:lnTo>
                <a:lnTo>
                  <a:pt x="10058400" y="0"/>
                </a:lnTo>
                <a:close/>
              </a:path>
            </a:pathLst>
          </a:custGeom>
          <a:solidFill>
            <a:srgbClr val="0647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213478"/>
            <a:ext cx="10058400" cy="375285"/>
          </a:xfrm>
          <a:custGeom>
            <a:avLst/>
            <a:gdLst/>
            <a:ahLst/>
            <a:cxnLst/>
            <a:rect l="l" t="t" r="r" b="b"/>
            <a:pathLst>
              <a:path w="10058400" h="375285">
                <a:moveTo>
                  <a:pt x="10058400" y="0"/>
                </a:moveTo>
                <a:lnTo>
                  <a:pt x="0" y="0"/>
                </a:lnTo>
                <a:lnTo>
                  <a:pt x="0" y="374904"/>
                </a:lnTo>
                <a:lnTo>
                  <a:pt x="10058400" y="374904"/>
                </a:lnTo>
                <a:lnTo>
                  <a:pt x="10058400" y="0"/>
                </a:lnTo>
                <a:close/>
              </a:path>
            </a:pathLst>
          </a:custGeom>
          <a:solidFill>
            <a:srgbClr val="0647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134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Benefits</a:t>
            </a:r>
            <a:r>
              <a:rPr spc="-70" dirty="0"/>
              <a:t> </a:t>
            </a:r>
            <a:r>
              <a:rPr dirty="0"/>
              <a:t>for</a:t>
            </a:r>
            <a:r>
              <a:rPr spc="-114" dirty="0"/>
              <a:t> </a:t>
            </a:r>
            <a:r>
              <a:rPr spc="-10" dirty="0"/>
              <a:t>Owners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4500" y="2145880"/>
            <a:ext cx="376491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sz="1100" i="1" dirty="0">
                <a:latin typeface="Calibri"/>
                <a:cs typeface="Calibri"/>
              </a:rPr>
              <a:t>U.S.</a:t>
            </a:r>
            <a:r>
              <a:rPr sz="1100" i="1" spc="-2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businesses</a:t>
            </a:r>
            <a:r>
              <a:rPr sz="1100" i="1" spc="-2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spend</a:t>
            </a:r>
            <a:r>
              <a:rPr sz="1100" i="1" spc="-2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almost</a:t>
            </a:r>
            <a:r>
              <a:rPr sz="1100" i="1" spc="-20" dirty="0">
                <a:latin typeface="Calibri"/>
                <a:cs typeface="Calibri"/>
              </a:rPr>
              <a:t> </a:t>
            </a:r>
            <a:r>
              <a:rPr sz="1100" i="1" spc="-10" dirty="0">
                <a:latin typeface="Calibri"/>
                <a:cs typeface="Calibri"/>
              </a:rPr>
              <a:t>$200B/yr.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on</a:t>
            </a:r>
            <a:r>
              <a:rPr sz="1100" i="1" spc="-20" dirty="0">
                <a:latin typeface="Calibri"/>
                <a:cs typeface="Calibri"/>
              </a:rPr>
              <a:t> </a:t>
            </a:r>
            <a:r>
              <a:rPr sz="1100" i="1" spc="-10" dirty="0">
                <a:latin typeface="Calibri"/>
                <a:cs typeface="Calibri"/>
              </a:rPr>
              <a:t>utilities,</a:t>
            </a:r>
            <a:r>
              <a:rPr sz="1100" i="1" spc="-2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at</a:t>
            </a:r>
            <a:r>
              <a:rPr sz="1100" i="1" spc="-2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least</a:t>
            </a:r>
            <a:r>
              <a:rPr sz="1100" i="1" spc="-2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30%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spc="-25" dirty="0">
                <a:latin typeface="Calibri"/>
                <a:cs typeface="Calibri"/>
              </a:rPr>
              <a:t>of </a:t>
            </a:r>
            <a:r>
              <a:rPr sz="1100" i="1" dirty="0">
                <a:latin typeface="Calibri"/>
                <a:cs typeface="Calibri"/>
              </a:rPr>
              <a:t>which</a:t>
            </a:r>
            <a:r>
              <a:rPr sz="1100" i="1" spc="-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is</a:t>
            </a:r>
            <a:r>
              <a:rPr sz="1100" i="1" spc="-5" dirty="0">
                <a:latin typeface="Calibri"/>
                <a:cs typeface="Calibri"/>
              </a:rPr>
              <a:t> </a:t>
            </a:r>
            <a:r>
              <a:rPr sz="1100" i="1" spc="-10" dirty="0">
                <a:latin typeface="Calibri"/>
                <a:cs typeface="Calibri"/>
              </a:rPr>
              <a:t>unnecessary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2800" y="2740278"/>
            <a:ext cx="9861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Lower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utility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bills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2800" y="3032378"/>
            <a:ext cx="18446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Reduced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maintenance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expenses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1500" y="2627248"/>
            <a:ext cx="107950" cy="90170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300" dirty="0">
                <a:solidFill>
                  <a:srgbClr val="5BB292"/>
                </a:solidFill>
                <a:latin typeface="Calibri"/>
                <a:cs typeface="Calibri"/>
              </a:rPr>
              <a:t>•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300" dirty="0">
                <a:solidFill>
                  <a:srgbClr val="5BB292"/>
                </a:solidFill>
                <a:latin typeface="Calibri"/>
                <a:cs typeface="Calibri"/>
              </a:rPr>
              <a:t>•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300" dirty="0">
                <a:solidFill>
                  <a:srgbClr val="5BB292"/>
                </a:solidFill>
                <a:latin typeface="Calibri"/>
                <a:cs typeface="Calibri"/>
              </a:rPr>
              <a:t>•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2800" y="3324478"/>
            <a:ext cx="21361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Increases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net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operating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income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(NOI)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550" y="4784623"/>
            <a:ext cx="3863975" cy="1916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sz="1100" i="1" dirty="0">
                <a:latin typeface="Calibri"/>
                <a:cs typeface="Calibri"/>
              </a:rPr>
              <a:t>Under</a:t>
            </a:r>
            <a:r>
              <a:rPr sz="1100" i="1" spc="-3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many</a:t>
            </a:r>
            <a:r>
              <a:rPr sz="1100" i="1" spc="-2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lease</a:t>
            </a:r>
            <a:r>
              <a:rPr sz="1100" i="1" spc="-2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structures,</a:t>
            </a:r>
            <a:r>
              <a:rPr sz="1100" i="1" spc="-2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when</a:t>
            </a:r>
            <a:r>
              <a:rPr sz="1100" i="1" spc="-2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corporate</a:t>
            </a:r>
            <a:r>
              <a:rPr sz="1100" i="1" spc="-2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capital</a:t>
            </a:r>
            <a:r>
              <a:rPr sz="1100" i="1" spc="-2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is</a:t>
            </a:r>
            <a:r>
              <a:rPr sz="1100" i="1" spc="-2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used</a:t>
            </a:r>
            <a:r>
              <a:rPr sz="1100" i="1" spc="-2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to</a:t>
            </a:r>
            <a:r>
              <a:rPr sz="1100" i="1" spc="-20" dirty="0">
                <a:latin typeface="Calibri"/>
                <a:cs typeface="Calibri"/>
              </a:rPr>
              <a:t> fund </a:t>
            </a:r>
            <a:r>
              <a:rPr sz="1100" i="1" dirty="0">
                <a:latin typeface="Calibri"/>
                <a:cs typeface="Calibri"/>
              </a:rPr>
              <a:t>projects,</a:t>
            </a:r>
            <a:r>
              <a:rPr sz="1100" i="1" spc="-2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savings</a:t>
            </a:r>
            <a:r>
              <a:rPr sz="1100" i="1" spc="-2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generated</a:t>
            </a:r>
            <a:r>
              <a:rPr sz="1100" i="1" spc="-2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go</a:t>
            </a:r>
            <a:r>
              <a:rPr sz="1100" i="1" spc="-2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directly</a:t>
            </a:r>
            <a:r>
              <a:rPr sz="1100" i="1" spc="-2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to</a:t>
            </a:r>
            <a:r>
              <a:rPr sz="1100" i="1" spc="-2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the</a:t>
            </a:r>
            <a:r>
              <a:rPr sz="1100" i="1" spc="-20" dirty="0">
                <a:latin typeface="Calibri"/>
                <a:cs typeface="Calibri"/>
              </a:rPr>
              <a:t> </a:t>
            </a:r>
            <a:r>
              <a:rPr sz="1100" i="1" spc="-10" dirty="0">
                <a:latin typeface="Calibri"/>
                <a:cs typeface="Calibri"/>
              </a:rPr>
              <a:t>tenant’s</a:t>
            </a:r>
            <a:r>
              <a:rPr sz="1100" i="1" spc="-25" dirty="0">
                <a:latin typeface="Calibri"/>
                <a:cs typeface="Calibri"/>
              </a:rPr>
              <a:t> </a:t>
            </a:r>
            <a:r>
              <a:rPr sz="1100" i="1" spc="-10" dirty="0">
                <a:latin typeface="Calibri"/>
                <a:cs typeface="Calibri"/>
              </a:rPr>
              <a:t>bottom</a:t>
            </a:r>
            <a:r>
              <a:rPr sz="1100" i="1" spc="-25" dirty="0">
                <a:latin typeface="Calibri"/>
                <a:cs typeface="Calibri"/>
              </a:rPr>
              <a:t> </a:t>
            </a:r>
            <a:r>
              <a:rPr sz="1100" i="1" spc="-20" dirty="0">
                <a:latin typeface="Calibri"/>
                <a:cs typeface="Calibri"/>
              </a:rPr>
              <a:t>line </a:t>
            </a:r>
            <a:r>
              <a:rPr sz="1100" i="1" dirty="0">
                <a:latin typeface="Calibri"/>
                <a:cs typeface="Calibri"/>
              </a:rPr>
              <a:t>resulting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in</a:t>
            </a:r>
            <a:r>
              <a:rPr sz="1100" i="1" spc="-20" dirty="0">
                <a:latin typeface="Calibri"/>
                <a:cs typeface="Calibri"/>
              </a:rPr>
              <a:t> </a:t>
            </a:r>
            <a:r>
              <a:rPr sz="1100" i="1" spc="-10" dirty="0">
                <a:latin typeface="Calibri"/>
                <a:cs typeface="Calibri"/>
              </a:rPr>
              <a:t>negative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cash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on</a:t>
            </a:r>
            <a:r>
              <a:rPr sz="1100" i="1" spc="-2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cash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return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for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the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spc="-10" dirty="0">
                <a:latin typeface="Calibri"/>
                <a:cs typeface="Calibri"/>
              </a:rPr>
              <a:t>owner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Calibri"/>
              <a:cs typeface="Calibri"/>
            </a:endParaRPr>
          </a:p>
          <a:p>
            <a:pPr marL="380365" marR="127635" indent="-241300">
              <a:lnSpc>
                <a:spcPct val="102299"/>
              </a:lnSpc>
              <a:spcBef>
                <a:spcPts val="5"/>
              </a:spcBef>
              <a:buClr>
                <a:srgbClr val="5BB292"/>
              </a:buClr>
              <a:buSzPct val="118181"/>
              <a:buChar char="•"/>
              <a:tabLst>
                <a:tab pos="380365" algn="l"/>
                <a:tab pos="381000" algn="l"/>
              </a:tabLst>
            </a:pPr>
            <a:r>
              <a:rPr sz="1650" baseline="2525" dirty="0">
                <a:latin typeface="Calibri"/>
                <a:cs typeface="Calibri"/>
              </a:rPr>
              <a:t>Due</a:t>
            </a:r>
            <a:r>
              <a:rPr sz="1650" spc="-30" baseline="2525" dirty="0">
                <a:latin typeface="Calibri"/>
                <a:cs typeface="Calibri"/>
              </a:rPr>
              <a:t> </a:t>
            </a:r>
            <a:r>
              <a:rPr sz="1650" baseline="2525" dirty="0">
                <a:latin typeface="Calibri"/>
                <a:cs typeface="Calibri"/>
              </a:rPr>
              <a:t>to</a:t>
            </a:r>
            <a:r>
              <a:rPr sz="1650" spc="-22" baseline="2525" dirty="0">
                <a:latin typeface="Calibri"/>
                <a:cs typeface="Calibri"/>
              </a:rPr>
              <a:t> </a:t>
            </a:r>
            <a:r>
              <a:rPr sz="1650" baseline="2525" dirty="0">
                <a:latin typeface="Calibri"/>
                <a:cs typeface="Calibri"/>
              </a:rPr>
              <a:t>the</a:t>
            </a:r>
            <a:r>
              <a:rPr sz="1650" spc="-15" baseline="2525" dirty="0">
                <a:latin typeface="Calibri"/>
                <a:cs typeface="Calibri"/>
              </a:rPr>
              <a:t> </a:t>
            </a:r>
            <a:r>
              <a:rPr sz="1650" baseline="2525" dirty="0">
                <a:latin typeface="Calibri"/>
                <a:cs typeface="Calibri"/>
              </a:rPr>
              <a:t>assessment</a:t>
            </a:r>
            <a:r>
              <a:rPr sz="1650" spc="-15" baseline="2525" dirty="0">
                <a:latin typeface="Calibri"/>
                <a:cs typeface="Calibri"/>
              </a:rPr>
              <a:t> </a:t>
            </a:r>
            <a:r>
              <a:rPr sz="1650" baseline="2525" dirty="0">
                <a:latin typeface="Calibri"/>
                <a:cs typeface="Calibri"/>
              </a:rPr>
              <a:t>mechanism,</a:t>
            </a:r>
            <a:r>
              <a:rPr sz="1650" spc="-15" baseline="2525" dirty="0">
                <a:latin typeface="Calibri"/>
                <a:cs typeface="Calibri"/>
              </a:rPr>
              <a:t> </a:t>
            </a:r>
            <a:r>
              <a:rPr sz="1650" spc="-30" baseline="2525" dirty="0">
                <a:latin typeface="Calibri"/>
                <a:cs typeface="Calibri"/>
              </a:rPr>
              <a:t>PACE </a:t>
            </a:r>
            <a:r>
              <a:rPr sz="1650" baseline="2525" dirty="0">
                <a:latin typeface="Calibri"/>
                <a:cs typeface="Calibri"/>
              </a:rPr>
              <a:t>is</a:t>
            </a:r>
            <a:r>
              <a:rPr sz="1650" spc="-22" baseline="2525" dirty="0">
                <a:latin typeface="Calibri"/>
                <a:cs typeface="Calibri"/>
              </a:rPr>
              <a:t> </a:t>
            </a:r>
            <a:r>
              <a:rPr sz="1650" spc="-15" baseline="2525" dirty="0">
                <a:latin typeface="Calibri"/>
                <a:cs typeface="Calibri"/>
              </a:rPr>
              <a:t>often </a:t>
            </a:r>
            <a:r>
              <a:rPr sz="1650" baseline="2525" dirty="0">
                <a:latin typeface="Calibri"/>
                <a:cs typeface="Calibri"/>
              </a:rPr>
              <a:t>passed</a:t>
            </a:r>
            <a:r>
              <a:rPr sz="1650" spc="-22" baseline="2525" dirty="0">
                <a:latin typeface="Calibri"/>
                <a:cs typeface="Calibri"/>
              </a:rPr>
              <a:t> </a:t>
            </a:r>
            <a:r>
              <a:rPr sz="1650" spc="-52" baseline="2525" dirty="0">
                <a:latin typeface="Calibri"/>
                <a:cs typeface="Calibri"/>
              </a:rPr>
              <a:t>to </a:t>
            </a:r>
            <a:r>
              <a:rPr sz="1100" dirty="0">
                <a:latin typeface="Calibri"/>
                <a:cs typeface="Calibri"/>
              </a:rPr>
              <a:t>tenants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for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recovery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same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manner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as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property</a:t>
            </a:r>
            <a:r>
              <a:rPr sz="1100" spc="-20" dirty="0">
                <a:latin typeface="Calibri"/>
                <a:cs typeface="Calibri"/>
              </a:rPr>
              <a:t> taxes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5BB292"/>
              </a:buClr>
              <a:buFont typeface="Calibri"/>
              <a:buChar char="•"/>
            </a:pPr>
            <a:endParaRPr sz="650">
              <a:latin typeface="Calibri"/>
              <a:cs typeface="Calibri"/>
            </a:endParaRPr>
          </a:p>
          <a:p>
            <a:pPr marL="380365" marR="19050" indent="-241300">
              <a:lnSpc>
                <a:spcPct val="102299"/>
              </a:lnSpc>
              <a:buClr>
                <a:srgbClr val="5BB292"/>
              </a:buClr>
              <a:buSzPct val="118181"/>
              <a:buChar char="•"/>
              <a:tabLst>
                <a:tab pos="380365" algn="l"/>
                <a:tab pos="381000" algn="l"/>
              </a:tabLst>
            </a:pPr>
            <a:r>
              <a:rPr sz="1650" spc="-15" baseline="2525" dirty="0">
                <a:latin typeface="Calibri"/>
                <a:cs typeface="Calibri"/>
              </a:rPr>
              <a:t>Tenants</a:t>
            </a:r>
            <a:r>
              <a:rPr sz="1650" spc="-44" baseline="2525" dirty="0">
                <a:latin typeface="Calibri"/>
                <a:cs typeface="Calibri"/>
              </a:rPr>
              <a:t> </a:t>
            </a:r>
            <a:r>
              <a:rPr sz="1650" baseline="2525" dirty="0">
                <a:latin typeface="Calibri"/>
                <a:cs typeface="Calibri"/>
              </a:rPr>
              <a:t>receive</a:t>
            </a:r>
            <a:r>
              <a:rPr sz="1650" spc="-44" baseline="2525" dirty="0">
                <a:latin typeface="Calibri"/>
                <a:cs typeface="Calibri"/>
              </a:rPr>
              <a:t> </a:t>
            </a:r>
            <a:r>
              <a:rPr sz="1650" baseline="2525" dirty="0">
                <a:latin typeface="Calibri"/>
                <a:cs typeface="Calibri"/>
              </a:rPr>
              <a:t>utility</a:t>
            </a:r>
            <a:r>
              <a:rPr sz="1650" spc="-52" baseline="2525" dirty="0">
                <a:latin typeface="Calibri"/>
                <a:cs typeface="Calibri"/>
              </a:rPr>
              <a:t> </a:t>
            </a:r>
            <a:r>
              <a:rPr sz="1650" baseline="2525" dirty="0">
                <a:latin typeface="Calibri"/>
                <a:cs typeface="Calibri"/>
              </a:rPr>
              <a:t>savings</a:t>
            </a:r>
            <a:r>
              <a:rPr sz="1650" spc="-44" baseline="2525" dirty="0">
                <a:latin typeface="Calibri"/>
                <a:cs typeface="Calibri"/>
              </a:rPr>
              <a:t> </a:t>
            </a:r>
            <a:r>
              <a:rPr sz="1650" baseline="2525" dirty="0">
                <a:latin typeface="Calibri"/>
                <a:cs typeface="Calibri"/>
              </a:rPr>
              <a:t>that</a:t>
            </a:r>
            <a:r>
              <a:rPr sz="1650" spc="-44" baseline="2525" dirty="0">
                <a:latin typeface="Calibri"/>
                <a:cs typeface="Calibri"/>
              </a:rPr>
              <a:t> </a:t>
            </a:r>
            <a:r>
              <a:rPr sz="1650" baseline="2525" dirty="0">
                <a:latin typeface="Calibri"/>
                <a:cs typeface="Calibri"/>
              </a:rPr>
              <a:t>outweigh</a:t>
            </a:r>
            <a:r>
              <a:rPr sz="1650" spc="-44" baseline="2525" dirty="0">
                <a:latin typeface="Calibri"/>
                <a:cs typeface="Calibri"/>
              </a:rPr>
              <a:t> </a:t>
            </a:r>
            <a:r>
              <a:rPr sz="1650" baseline="2525" dirty="0">
                <a:latin typeface="Calibri"/>
                <a:cs typeface="Calibri"/>
              </a:rPr>
              <a:t>the</a:t>
            </a:r>
            <a:r>
              <a:rPr sz="1650" spc="-44" baseline="2525" dirty="0">
                <a:latin typeface="Calibri"/>
                <a:cs typeface="Calibri"/>
              </a:rPr>
              <a:t> </a:t>
            </a:r>
            <a:r>
              <a:rPr sz="1650" baseline="2525" dirty="0">
                <a:latin typeface="Calibri"/>
                <a:cs typeface="Calibri"/>
              </a:rPr>
              <a:t>property</a:t>
            </a:r>
            <a:r>
              <a:rPr sz="1650" spc="-52" baseline="2525" dirty="0">
                <a:latin typeface="Calibri"/>
                <a:cs typeface="Calibri"/>
              </a:rPr>
              <a:t> </a:t>
            </a:r>
            <a:r>
              <a:rPr sz="1650" spc="-37" baseline="2525" dirty="0">
                <a:latin typeface="Calibri"/>
                <a:cs typeface="Calibri"/>
              </a:rPr>
              <a:t>tax </a:t>
            </a:r>
            <a:r>
              <a:rPr sz="1100" spc="-10" dirty="0">
                <a:latin typeface="Calibri"/>
                <a:cs typeface="Calibri"/>
              </a:rPr>
              <a:t>assessment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5BB292"/>
              </a:buClr>
              <a:buFont typeface="Calibri"/>
              <a:buChar char="•"/>
            </a:pPr>
            <a:endParaRPr sz="700">
              <a:latin typeface="Calibri"/>
              <a:cs typeface="Calibri"/>
            </a:endParaRPr>
          </a:p>
          <a:p>
            <a:pPr marL="380365" indent="-241935">
              <a:lnSpc>
                <a:spcPct val="100000"/>
              </a:lnSpc>
              <a:buClr>
                <a:srgbClr val="5BB292"/>
              </a:buClr>
              <a:buSzPct val="118181"/>
              <a:buChar char="•"/>
              <a:tabLst>
                <a:tab pos="380365" algn="l"/>
                <a:tab pos="381000" algn="l"/>
              </a:tabLst>
            </a:pPr>
            <a:r>
              <a:rPr sz="1650" baseline="2525" dirty="0">
                <a:latin typeface="Calibri"/>
                <a:cs typeface="Calibri"/>
              </a:rPr>
              <a:t>Aligns</a:t>
            </a:r>
            <a:r>
              <a:rPr sz="1650" spc="-30" baseline="2525" dirty="0">
                <a:latin typeface="Calibri"/>
                <a:cs typeface="Calibri"/>
              </a:rPr>
              <a:t> </a:t>
            </a:r>
            <a:r>
              <a:rPr sz="1650" baseline="2525" dirty="0">
                <a:latin typeface="Calibri"/>
                <a:cs typeface="Calibri"/>
              </a:rPr>
              <a:t>property</a:t>
            </a:r>
            <a:r>
              <a:rPr sz="1650" spc="-30" baseline="2525" dirty="0">
                <a:latin typeface="Calibri"/>
                <a:cs typeface="Calibri"/>
              </a:rPr>
              <a:t> </a:t>
            </a:r>
            <a:r>
              <a:rPr sz="1650" baseline="2525" dirty="0">
                <a:latin typeface="Calibri"/>
                <a:cs typeface="Calibri"/>
              </a:rPr>
              <a:t>owner</a:t>
            </a:r>
            <a:r>
              <a:rPr sz="1650" spc="-22" baseline="2525" dirty="0">
                <a:latin typeface="Calibri"/>
                <a:cs typeface="Calibri"/>
              </a:rPr>
              <a:t> </a:t>
            </a:r>
            <a:r>
              <a:rPr sz="1650" baseline="2525" dirty="0">
                <a:latin typeface="Calibri"/>
                <a:cs typeface="Calibri"/>
              </a:rPr>
              <a:t>and</a:t>
            </a:r>
            <a:r>
              <a:rPr sz="1650" spc="-30" baseline="2525" dirty="0">
                <a:latin typeface="Calibri"/>
                <a:cs typeface="Calibri"/>
              </a:rPr>
              <a:t> </a:t>
            </a:r>
            <a:r>
              <a:rPr sz="1650" baseline="2525" dirty="0">
                <a:latin typeface="Calibri"/>
                <a:cs typeface="Calibri"/>
              </a:rPr>
              <a:t>tenant</a:t>
            </a:r>
            <a:r>
              <a:rPr sz="1650" spc="-22" baseline="2525" dirty="0">
                <a:latin typeface="Calibri"/>
                <a:cs typeface="Calibri"/>
              </a:rPr>
              <a:t> </a:t>
            </a:r>
            <a:r>
              <a:rPr sz="1650" spc="-15" baseline="2525" dirty="0">
                <a:latin typeface="Calibri"/>
                <a:cs typeface="Calibri"/>
              </a:rPr>
              <a:t>interests</a:t>
            </a:r>
            <a:endParaRPr sz="1650" baseline="2525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15000" y="2627248"/>
            <a:ext cx="107950" cy="90170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300" dirty="0">
                <a:solidFill>
                  <a:srgbClr val="5BB292"/>
                </a:solidFill>
                <a:latin typeface="Calibri"/>
                <a:cs typeface="Calibri"/>
              </a:rPr>
              <a:t>•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300" dirty="0">
                <a:solidFill>
                  <a:srgbClr val="5BB292"/>
                </a:solidFill>
                <a:latin typeface="Calibri"/>
                <a:cs typeface="Calibri"/>
              </a:rPr>
              <a:t>•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300" dirty="0">
                <a:solidFill>
                  <a:srgbClr val="5BB292"/>
                </a:solidFill>
                <a:latin typeface="Calibri"/>
                <a:cs typeface="Calibri"/>
              </a:rPr>
              <a:t>•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88025" y="2145880"/>
            <a:ext cx="3348990" cy="137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sz="1100" i="1" dirty="0">
                <a:latin typeface="Calibri"/>
                <a:cs typeface="Calibri"/>
              </a:rPr>
              <a:t>Some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property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owners</a:t>
            </a:r>
            <a:r>
              <a:rPr sz="1100" i="1" spc="-1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might</a:t>
            </a:r>
            <a:r>
              <a:rPr sz="1100" i="1" spc="-1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wonder</a:t>
            </a:r>
            <a:r>
              <a:rPr sz="1100" i="1" spc="-1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what</a:t>
            </a:r>
            <a:r>
              <a:rPr sz="1100" i="1" spc="-1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value</a:t>
            </a:r>
            <a:r>
              <a:rPr sz="1100" i="1" spc="-1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will</a:t>
            </a:r>
            <a:r>
              <a:rPr sz="1100" i="1" spc="-5" dirty="0">
                <a:latin typeface="Calibri"/>
                <a:cs typeface="Calibri"/>
              </a:rPr>
              <a:t> </a:t>
            </a:r>
            <a:r>
              <a:rPr sz="1100" i="1" spc="-10" dirty="0">
                <a:latin typeface="Calibri"/>
                <a:cs typeface="Calibri"/>
              </a:rPr>
              <a:t>these </a:t>
            </a:r>
            <a:r>
              <a:rPr sz="1100" i="1" dirty="0">
                <a:latin typeface="Calibri"/>
                <a:cs typeface="Calibri"/>
              </a:rPr>
              <a:t>improvements</a:t>
            </a:r>
            <a:r>
              <a:rPr sz="1100" i="1" spc="-2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add</a:t>
            </a:r>
            <a:r>
              <a:rPr sz="1100" i="1" spc="-2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to</a:t>
            </a:r>
            <a:r>
              <a:rPr sz="1100" i="1" spc="-2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their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spc="-10" dirty="0">
                <a:latin typeface="Calibri"/>
                <a:cs typeface="Calibri"/>
              </a:rPr>
              <a:t>property</a:t>
            </a:r>
            <a:endParaRPr sz="1100">
              <a:latin typeface="Calibri"/>
              <a:cs typeface="Calibri"/>
            </a:endParaRPr>
          </a:p>
          <a:p>
            <a:pPr marL="380365" marR="118110">
              <a:lnSpc>
                <a:spcPct val="170500"/>
              </a:lnSpc>
              <a:spcBef>
                <a:spcPts val="944"/>
              </a:spcBef>
            </a:pPr>
            <a:r>
              <a:rPr sz="1100" spc="-20" dirty="0">
                <a:latin typeface="Calibri"/>
                <a:cs typeface="Calibri"/>
              </a:rPr>
              <a:t>PACE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improvements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extend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life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building </a:t>
            </a:r>
            <a:r>
              <a:rPr sz="1100" dirty="0">
                <a:latin typeface="Calibri"/>
                <a:cs typeface="Calibri"/>
              </a:rPr>
              <a:t>Building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becomes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more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desirable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tenants </a:t>
            </a:r>
            <a:r>
              <a:rPr sz="1200" dirty="0">
                <a:latin typeface="Calibri"/>
                <a:cs typeface="Calibri"/>
              </a:rPr>
              <a:t>Addresses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deferred </a:t>
            </a:r>
            <a:r>
              <a:rPr sz="1200" dirty="0">
                <a:latin typeface="Calibri"/>
                <a:cs typeface="Calibri"/>
              </a:rPr>
              <a:t>maintenance</a:t>
            </a:r>
            <a:r>
              <a:rPr sz="1200" spc="-10" dirty="0">
                <a:latin typeface="Calibri"/>
                <a:cs typeface="Calibri"/>
              </a:rPr>
              <a:t> issues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49684" y="1629409"/>
            <a:ext cx="30156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60" dirty="0">
                <a:solidFill>
                  <a:srgbClr val="FFFFFF"/>
                </a:solidFill>
                <a:latin typeface="Calibri"/>
                <a:cs typeface="Calibri"/>
              </a:rPr>
              <a:t>REDUCED</a:t>
            </a:r>
            <a:r>
              <a:rPr sz="1400" b="1" spc="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140" dirty="0">
                <a:solidFill>
                  <a:srgbClr val="FFFFFF"/>
                </a:solidFill>
                <a:latin typeface="Calibri"/>
                <a:cs typeface="Calibri"/>
              </a:rPr>
              <a:t>OPER</a:t>
            </a:r>
            <a:r>
              <a:rPr sz="14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130" dirty="0">
                <a:solidFill>
                  <a:srgbClr val="FFFFFF"/>
                </a:solidFill>
                <a:latin typeface="Calibri"/>
                <a:cs typeface="Calibri"/>
              </a:rPr>
              <a:t>ATING</a:t>
            </a:r>
            <a:r>
              <a:rPr sz="1400" b="1" spc="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160" dirty="0">
                <a:solidFill>
                  <a:srgbClr val="FFFFFF"/>
                </a:solidFill>
                <a:latin typeface="Calibri"/>
                <a:cs typeface="Calibri"/>
              </a:rPr>
              <a:t>EXPENSE</a:t>
            </a:r>
            <a:r>
              <a:rPr sz="1400" b="1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7932" y="4264405"/>
            <a:ext cx="39395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05" dirty="0">
                <a:solidFill>
                  <a:srgbClr val="FFFFFF"/>
                </a:solidFill>
                <a:latin typeface="Calibri"/>
                <a:cs typeface="Calibri"/>
              </a:rPr>
              <a:t>SOLVE</a:t>
            </a:r>
            <a:r>
              <a:rPr sz="1400" b="1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125" dirty="0">
                <a:solidFill>
                  <a:srgbClr val="FFFFFF"/>
                </a:solidFill>
                <a:latin typeface="Calibri"/>
                <a:cs typeface="Calibri"/>
              </a:rPr>
              <a:t>SPLIT</a:t>
            </a:r>
            <a:r>
              <a:rPr sz="1400" b="1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140" dirty="0">
                <a:solidFill>
                  <a:srgbClr val="FFFFFF"/>
                </a:solidFill>
                <a:latin typeface="Calibri"/>
                <a:cs typeface="Calibri"/>
              </a:rPr>
              <a:t>INCENTIVE</a:t>
            </a:r>
            <a:r>
              <a:rPr sz="1400" b="1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120" dirty="0">
                <a:solidFill>
                  <a:srgbClr val="FFFFFF"/>
                </a:solidFill>
                <a:latin typeface="Calibri"/>
                <a:cs typeface="Calibri"/>
              </a:rPr>
              <a:t>LEASE</a:t>
            </a:r>
            <a:r>
              <a:rPr sz="1400" b="1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125" dirty="0">
                <a:solidFill>
                  <a:srgbClr val="FFFFFF"/>
                </a:solidFill>
                <a:latin typeface="Calibri"/>
                <a:cs typeface="Calibri"/>
              </a:rPr>
              <a:t>STRUCTURES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28388" y="1629409"/>
            <a:ext cx="27698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55" dirty="0">
                <a:solidFill>
                  <a:srgbClr val="FFFFFF"/>
                </a:solidFill>
                <a:latin typeface="Calibri"/>
                <a:cs typeface="Calibri"/>
              </a:rPr>
              <a:t>INCRE</a:t>
            </a:r>
            <a:r>
              <a:rPr sz="1400" b="1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140" dirty="0">
                <a:solidFill>
                  <a:srgbClr val="FFFFFF"/>
                </a:solidFill>
                <a:latin typeface="Calibri"/>
                <a:cs typeface="Calibri"/>
              </a:rPr>
              <a:t>ASED</a:t>
            </a:r>
            <a:r>
              <a:rPr sz="1400" b="1" spc="3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95" dirty="0">
                <a:solidFill>
                  <a:srgbClr val="FFFFFF"/>
                </a:solidFill>
                <a:latin typeface="Calibri"/>
                <a:cs typeface="Calibri"/>
              </a:rPr>
              <a:t>PR</a:t>
            </a:r>
            <a:r>
              <a:rPr sz="1400" b="1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140" dirty="0">
                <a:solidFill>
                  <a:srgbClr val="FFFFFF"/>
                </a:solidFill>
                <a:latin typeface="Calibri"/>
                <a:cs typeface="Calibri"/>
              </a:rPr>
              <a:t>OPER</a:t>
            </a:r>
            <a:r>
              <a:rPr sz="1400" b="1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95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400" b="1" spc="3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120" dirty="0">
                <a:solidFill>
                  <a:srgbClr val="FFFFFF"/>
                </a:solidFill>
                <a:latin typeface="Calibri"/>
                <a:cs typeface="Calibri"/>
              </a:rPr>
              <a:t>VALUE 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022850" y="1574800"/>
            <a:ext cx="5035550" cy="5612765"/>
            <a:chOff x="5022850" y="1574800"/>
            <a:chExt cx="5035550" cy="5612765"/>
          </a:xfrm>
        </p:grpSpPr>
        <p:sp>
          <p:nvSpPr>
            <p:cNvPr id="17" name="object 17"/>
            <p:cNvSpPr/>
            <p:nvPr/>
          </p:nvSpPr>
          <p:spPr>
            <a:xfrm>
              <a:off x="5029200" y="1574800"/>
              <a:ext cx="0" cy="5612765"/>
            </a:xfrm>
            <a:custGeom>
              <a:avLst/>
              <a:gdLst/>
              <a:ahLst/>
              <a:cxnLst/>
              <a:rect l="l" t="t" r="r" b="b"/>
              <a:pathLst>
                <a:path h="5612765">
                  <a:moveTo>
                    <a:pt x="0" y="0"/>
                  </a:moveTo>
                  <a:lnTo>
                    <a:pt x="0" y="5612384"/>
                  </a:lnTo>
                </a:path>
              </a:pathLst>
            </a:custGeom>
            <a:ln w="12700">
              <a:solidFill>
                <a:srgbClr val="8C9E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35550" y="4213479"/>
              <a:ext cx="5022850" cy="2973705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36457"/>
            <a:ext cx="4232910" cy="974725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dirty="0"/>
              <a:t>The</a:t>
            </a:r>
            <a:r>
              <a:rPr spc="-30" dirty="0"/>
              <a:t> </a:t>
            </a:r>
            <a:r>
              <a:rPr dirty="0"/>
              <a:t>Structure</a:t>
            </a:r>
            <a:r>
              <a:rPr spc="-2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spc="-10" dirty="0"/>
              <a:t>C-</a:t>
            </a:r>
            <a:r>
              <a:rPr spc="-40" dirty="0"/>
              <a:t>PACE</a:t>
            </a: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700" i="1" dirty="0">
                <a:solidFill>
                  <a:srgbClr val="8D9EB5"/>
                </a:solidFill>
                <a:latin typeface="Calibri-BoldItalic"/>
                <a:cs typeface="Calibri-BoldItalic"/>
              </a:rPr>
              <a:t>Underwriting</a:t>
            </a:r>
            <a:r>
              <a:rPr sz="1700" i="1" spc="-85" dirty="0">
                <a:solidFill>
                  <a:srgbClr val="8D9EB5"/>
                </a:solidFill>
                <a:latin typeface="Calibri-BoldItalic"/>
                <a:cs typeface="Calibri-BoldItalic"/>
              </a:rPr>
              <a:t> </a:t>
            </a:r>
            <a:r>
              <a:rPr sz="1700" i="1" spc="-10" dirty="0">
                <a:solidFill>
                  <a:srgbClr val="8D9EB5"/>
                </a:solidFill>
                <a:latin typeface="Calibri-BoldItalic"/>
                <a:cs typeface="Calibri-BoldItalic"/>
              </a:rPr>
              <a:t>Parameters</a:t>
            </a:r>
            <a:endParaRPr sz="1700">
              <a:latin typeface="Calibri-BoldItalic"/>
              <a:cs typeface="Calibri-BoldIt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965681"/>
            <a:ext cx="5753100" cy="38100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800" spc="-10" dirty="0">
                <a:latin typeface="Calibri"/>
                <a:cs typeface="Calibri"/>
              </a:rPr>
              <a:t>*PACE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assessment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treated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as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below-the-NOI-</a:t>
            </a:r>
            <a:r>
              <a:rPr sz="800" dirty="0">
                <a:latin typeface="Calibri"/>
                <a:cs typeface="Calibri"/>
              </a:rPr>
              <a:t>line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debt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service;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NOI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includes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project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efficiency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savings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resulting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from</a:t>
            </a:r>
            <a:r>
              <a:rPr sz="800" spc="-20" dirty="0">
                <a:latin typeface="Calibri"/>
                <a:cs typeface="Calibri"/>
              </a:rPr>
              <a:t> PACE </a:t>
            </a:r>
            <a:r>
              <a:rPr sz="800" spc="-10" dirty="0">
                <a:latin typeface="Calibri"/>
                <a:cs typeface="Calibri"/>
              </a:rPr>
              <a:t>retrofit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measures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800" i="1" dirty="0">
                <a:latin typeface="Calibri"/>
                <a:cs typeface="Calibri"/>
              </a:rPr>
              <a:t>Requirements</a:t>
            </a:r>
            <a:r>
              <a:rPr sz="800" i="1" spc="-10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may</a:t>
            </a:r>
            <a:r>
              <a:rPr sz="800" i="1" spc="-15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vary</a:t>
            </a:r>
            <a:r>
              <a:rPr sz="800" i="1" spc="-10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by</a:t>
            </a:r>
            <a:r>
              <a:rPr sz="800" i="1" spc="-10" dirty="0">
                <a:latin typeface="Calibri"/>
                <a:cs typeface="Calibri"/>
              </a:rPr>
              <a:t> program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0375" y="2352294"/>
            <a:ext cx="3161030" cy="285750"/>
          </a:xfrm>
          <a:custGeom>
            <a:avLst/>
            <a:gdLst/>
            <a:ahLst/>
            <a:cxnLst/>
            <a:rect l="l" t="t" r="r" b="b"/>
            <a:pathLst>
              <a:path w="3161029" h="285750">
                <a:moveTo>
                  <a:pt x="3160649" y="0"/>
                </a:moveTo>
                <a:lnTo>
                  <a:pt x="0" y="0"/>
                </a:lnTo>
                <a:lnTo>
                  <a:pt x="0" y="285750"/>
                </a:lnTo>
                <a:lnTo>
                  <a:pt x="3160649" y="285750"/>
                </a:lnTo>
                <a:lnTo>
                  <a:pt x="31606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0375" y="2923794"/>
            <a:ext cx="3161030" cy="285750"/>
          </a:xfrm>
          <a:custGeom>
            <a:avLst/>
            <a:gdLst/>
            <a:ahLst/>
            <a:cxnLst/>
            <a:rect l="l" t="t" r="r" b="b"/>
            <a:pathLst>
              <a:path w="3161029" h="285750">
                <a:moveTo>
                  <a:pt x="3160649" y="0"/>
                </a:moveTo>
                <a:lnTo>
                  <a:pt x="0" y="0"/>
                </a:lnTo>
                <a:lnTo>
                  <a:pt x="0" y="285750"/>
                </a:lnTo>
                <a:lnTo>
                  <a:pt x="3160649" y="285750"/>
                </a:lnTo>
                <a:lnTo>
                  <a:pt x="31606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0375" y="3495294"/>
            <a:ext cx="3161030" cy="285750"/>
          </a:xfrm>
          <a:custGeom>
            <a:avLst/>
            <a:gdLst/>
            <a:ahLst/>
            <a:cxnLst/>
            <a:rect l="l" t="t" r="r" b="b"/>
            <a:pathLst>
              <a:path w="3161029" h="285750">
                <a:moveTo>
                  <a:pt x="3160649" y="0"/>
                </a:moveTo>
                <a:lnTo>
                  <a:pt x="0" y="0"/>
                </a:lnTo>
                <a:lnTo>
                  <a:pt x="0" y="285750"/>
                </a:lnTo>
                <a:lnTo>
                  <a:pt x="3160649" y="285750"/>
                </a:lnTo>
                <a:lnTo>
                  <a:pt x="31606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0375" y="4066794"/>
            <a:ext cx="3161030" cy="285750"/>
          </a:xfrm>
          <a:custGeom>
            <a:avLst/>
            <a:gdLst/>
            <a:ahLst/>
            <a:cxnLst/>
            <a:rect l="l" t="t" r="r" b="b"/>
            <a:pathLst>
              <a:path w="3161029" h="285750">
                <a:moveTo>
                  <a:pt x="3160649" y="0"/>
                </a:moveTo>
                <a:lnTo>
                  <a:pt x="0" y="0"/>
                </a:lnTo>
                <a:lnTo>
                  <a:pt x="0" y="285750"/>
                </a:lnTo>
                <a:lnTo>
                  <a:pt x="3160649" y="285750"/>
                </a:lnTo>
                <a:lnTo>
                  <a:pt x="31606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0375" y="4638294"/>
            <a:ext cx="3161030" cy="285750"/>
          </a:xfrm>
          <a:custGeom>
            <a:avLst/>
            <a:gdLst/>
            <a:ahLst/>
            <a:cxnLst/>
            <a:rect l="l" t="t" r="r" b="b"/>
            <a:pathLst>
              <a:path w="3161029" h="285750">
                <a:moveTo>
                  <a:pt x="3160649" y="0"/>
                </a:moveTo>
                <a:lnTo>
                  <a:pt x="0" y="0"/>
                </a:lnTo>
                <a:lnTo>
                  <a:pt x="0" y="285749"/>
                </a:lnTo>
                <a:lnTo>
                  <a:pt x="3160649" y="285749"/>
                </a:lnTo>
                <a:lnTo>
                  <a:pt x="31606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0375" y="5209794"/>
            <a:ext cx="3161030" cy="285750"/>
          </a:xfrm>
          <a:custGeom>
            <a:avLst/>
            <a:gdLst/>
            <a:ahLst/>
            <a:cxnLst/>
            <a:rect l="l" t="t" r="r" b="b"/>
            <a:pathLst>
              <a:path w="3161029" h="285750">
                <a:moveTo>
                  <a:pt x="3160649" y="0"/>
                </a:moveTo>
                <a:lnTo>
                  <a:pt x="0" y="0"/>
                </a:lnTo>
                <a:lnTo>
                  <a:pt x="0" y="285749"/>
                </a:lnTo>
                <a:lnTo>
                  <a:pt x="3160649" y="285749"/>
                </a:lnTo>
                <a:lnTo>
                  <a:pt x="31606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0375" y="5781294"/>
            <a:ext cx="3161030" cy="285750"/>
          </a:xfrm>
          <a:custGeom>
            <a:avLst/>
            <a:gdLst/>
            <a:ahLst/>
            <a:cxnLst/>
            <a:rect l="l" t="t" r="r" b="b"/>
            <a:pathLst>
              <a:path w="3161029" h="285750">
                <a:moveTo>
                  <a:pt x="3160649" y="0"/>
                </a:moveTo>
                <a:lnTo>
                  <a:pt x="0" y="0"/>
                </a:lnTo>
                <a:lnTo>
                  <a:pt x="0" y="285749"/>
                </a:lnTo>
                <a:lnTo>
                  <a:pt x="3160649" y="285749"/>
                </a:lnTo>
                <a:lnTo>
                  <a:pt x="31606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457200" y="1828800"/>
          <a:ext cx="9137015" cy="4774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60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6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315"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00" b="1" spc="1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CRITERIA 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C0C5D1"/>
                      </a:solidFill>
                      <a:prstDash val="solid"/>
                    </a:lnL>
                    <a:lnR w="6350">
                      <a:solidFill>
                        <a:srgbClr val="C0C5D1"/>
                      </a:solidFill>
                      <a:prstDash val="solid"/>
                    </a:lnR>
                    <a:lnT w="6350">
                      <a:solidFill>
                        <a:srgbClr val="C0C5D1"/>
                      </a:solidFill>
                      <a:prstDash val="solid"/>
                    </a:lnT>
                    <a:lnB w="6350">
                      <a:solidFill>
                        <a:srgbClr val="C0C5D1"/>
                      </a:solidFill>
                      <a:prstDash val="solid"/>
                    </a:lnB>
                    <a:solidFill>
                      <a:srgbClr val="06475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00" b="1" spc="1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REQUIREMENT</a:t>
                      </a:r>
                      <a:r>
                        <a:rPr sz="12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C0C5D1"/>
                      </a:solidFill>
                      <a:prstDash val="solid"/>
                    </a:lnL>
                    <a:lnR w="6350">
                      <a:solidFill>
                        <a:srgbClr val="C0C5D1"/>
                      </a:solidFill>
                      <a:prstDash val="solid"/>
                    </a:lnR>
                    <a:lnT w="6350">
                      <a:solidFill>
                        <a:srgbClr val="C0C5D1"/>
                      </a:solidFill>
                      <a:prstDash val="solid"/>
                    </a:lnT>
                    <a:lnB w="6350">
                      <a:solidFill>
                        <a:srgbClr val="C0C5D1"/>
                      </a:solidFill>
                      <a:prstDash val="solid"/>
                    </a:lnB>
                    <a:solidFill>
                      <a:srgbClr val="0647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Amortization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6350">
                      <a:solidFill>
                        <a:srgbClr val="C0C5D1"/>
                      </a:solidFill>
                      <a:prstDash val="solid"/>
                    </a:lnL>
                    <a:lnR w="6350">
                      <a:solidFill>
                        <a:srgbClr val="C0C5D1"/>
                      </a:solidFill>
                      <a:prstDash val="solid"/>
                    </a:lnR>
                    <a:lnT w="6350">
                      <a:solidFill>
                        <a:srgbClr val="C0C5D1"/>
                      </a:solidFill>
                      <a:prstDash val="solid"/>
                    </a:lnT>
                    <a:lnB w="6350">
                      <a:solidFill>
                        <a:srgbClr val="C0C5D1"/>
                      </a:solidFill>
                      <a:prstDash val="solid"/>
                    </a:lnB>
                    <a:solidFill>
                      <a:srgbClr val="F3F4F6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15-30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years,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may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not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exceed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useful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life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funded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PACE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measures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6350">
                      <a:solidFill>
                        <a:srgbClr val="C0C5D1"/>
                      </a:solidFill>
                      <a:prstDash val="solid"/>
                    </a:lnL>
                    <a:lnR w="6350">
                      <a:solidFill>
                        <a:srgbClr val="C0C5D1"/>
                      </a:solidFill>
                      <a:prstDash val="solid"/>
                    </a:lnR>
                    <a:lnT w="6350">
                      <a:solidFill>
                        <a:srgbClr val="C0C5D1"/>
                      </a:solidFill>
                      <a:prstDash val="solid"/>
                    </a:lnT>
                    <a:lnB w="6350">
                      <a:solidFill>
                        <a:srgbClr val="C0C5D1"/>
                      </a:solidFill>
                      <a:prstDash val="solid"/>
                    </a:lnB>
                    <a:solidFill>
                      <a:srgbClr val="F3F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Geography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6350">
                      <a:solidFill>
                        <a:srgbClr val="C0C5D1"/>
                      </a:solidFill>
                      <a:prstDash val="solid"/>
                    </a:lnL>
                    <a:lnR w="6350">
                      <a:solidFill>
                        <a:srgbClr val="C0C5D1"/>
                      </a:solidFill>
                      <a:prstDash val="solid"/>
                    </a:lnR>
                    <a:lnT w="6350">
                      <a:solidFill>
                        <a:srgbClr val="C0C5D1"/>
                      </a:solidFill>
                      <a:prstDash val="solid"/>
                    </a:lnT>
                    <a:lnB w="6350">
                      <a:solidFill>
                        <a:srgbClr val="C0C5D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All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active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PACE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jurisdictions;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subject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MSA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RUCA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parameters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6350">
                      <a:solidFill>
                        <a:srgbClr val="C0C5D1"/>
                      </a:solidFill>
                      <a:prstDash val="solid"/>
                    </a:lnL>
                    <a:lnR w="6350">
                      <a:solidFill>
                        <a:srgbClr val="C0C5D1"/>
                      </a:solidFill>
                      <a:prstDash val="solid"/>
                    </a:lnR>
                    <a:lnT w="6350">
                      <a:solidFill>
                        <a:srgbClr val="C0C5D1"/>
                      </a:solidFill>
                      <a:prstDash val="solid"/>
                    </a:lnT>
                    <a:lnB w="6350">
                      <a:solidFill>
                        <a:srgbClr val="C0C5D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b="1" spc="-20" dirty="0">
                          <a:latin typeface="Calibri"/>
                          <a:cs typeface="Calibri"/>
                        </a:rPr>
                        <a:t>PACE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LTV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6350">
                      <a:solidFill>
                        <a:srgbClr val="C0C5D1"/>
                      </a:solidFill>
                      <a:prstDash val="solid"/>
                    </a:lnL>
                    <a:lnR w="6350">
                      <a:solidFill>
                        <a:srgbClr val="C0C5D1"/>
                      </a:solidFill>
                      <a:prstDash val="solid"/>
                    </a:lnR>
                    <a:lnT w="6350">
                      <a:solidFill>
                        <a:srgbClr val="C0C5D1"/>
                      </a:solidFill>
                      <a:prstDash val="solid"/>
                    </a:lnT>
                    <a:lnB w="6350">
                      <a:solidFill>
                        <a:srgbClr val="C0C5D1"/>
                      </a:solidFill>
                      <a:prstDash val="solid"/>
                    </a:lnB>
                    <a:solidFill>
                      <a:srgbClr val="F3F4F6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Up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30%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as-stabilized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value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6350">
                      <a:solidFill>
                        <a:srgbClr val="C0C5D1"/>
                      </a:solidFill>
                      <a:prstDash val="solid"/>
                    </a:lnL>
                    <a:lnR w="6350">
                      <a:solidFill>
                        <a:srgbClr val="C0C5D1"/>
                      </a:solidFill>
                      <a:prstDash val="solid"/>
                    </a:lnR>
                    <a:lnT w="6350">
                      <a:solidFill>
                        <a:srgbClr val="C0C5D1"/>
                      </a:solidFill>
                      <a:prstDash val="solid"/>
                    </a:lnT>
                    <a:lnB w="6350">
                      <a:solidFill>
                        <a:srgbClr val="C0C5D1"/>
                      </a:solidFill>
                      <a:prstDash val="solid"/>
                    </a:lnB>
                    <a:solidFill>
                      <a:srgbClr val="F3F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Combined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LTV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(PACE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Debt)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6350">
                      <a:solidFill>
                        <a:srgbClr val="C0C5D1"/>
                      </a:solidFill>
                      <a:prstDash val="solid"/>
                    </a:lnL>
                    <a:lnR w="6350">
                      <a:solidFill>
                        <a:srgbClr val="C0C5D1"/>
                      </a:solidFill>
                      <a:prstDash val="solid"/>
                    </a:lnR>
                    <a:lnT w="6350">
                      <a:solidFill>
                        <a:srgbClr val="C0C5D1"/>
                      </a:solidFill>
                      <a:prstDash val="solid"/>
                    </a:lnT>
                    <a:lnB w="6350">
                      <a:solidFill>
                        <a:srgbClr val="C0C5D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Up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95%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as-stabilized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value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6350">
                      <a:solidFill>
                        <a:srgbClr val="C0C5D1"/>
                      </a:solidFill>
                      <a:prstDash val="solid"/>
                    </a:lnL>
                    <a:lnR w="6350">
                      <a:solidFill>
                        <a:srgbClr val="C0C5D1"/>
                      </a:solidFill>
                      <a:prstDash val="solid"/>
                    </a:lnR>
                    <a:lnT w="6350">
                      <a:solidFill>
                        <a:srgbClr val="C0C5D1"/>
                      </a:solidFill>
                      <a:prstDash val="solid"/>
                    </a:lnT>
                    <a:lnB w="6350">
                      <a:solidFill>
                        <a:srgbClr val="C0C5D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Combined</a:t>
                      </a:r>
                      <a:r>
                        <a:rPr sz="12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DSCR*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6350">
                      <a:solidFill>
                        <a:srgbClr val="C0C5D1"/>
                      </a:solidFill>
                      <a:prstDash val="solid"/>
                    </a:lnL>
                    <a:lnR w="6350">
                      <a:solidFill>
                        <a:srgbClr val="C0C5D1"/>
                      </a:solidFill>
                      <a:prstDash val="solid"/>
                    </a:lnR>
                    <a:lnT w="6350">
                      <a:solidFill>
                        <a:srgbClr val="C0C5D1"/>
                      </a:solidFill>
                      <a:prstDash val="solid"/>
                    </a:lnT>
                    <a:lnB w="6350">
                      <a:solidFill>
                        <a:srgbClr val="C0C5D1"/>
                      </a:solidFill>
                      <a:prstDash val="solid"/>
                    </a:lnB>
                    <a:solidFill>
                      <a:srgbClr val="F3F4F6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Minimum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1.15x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at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stabilization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6350">
                      <a:solidFill>
                        <a:srgbClr val="C0C5D1"/>
                      </a:solidFill>
                      <a:prstDash val="solid"/>
                    </a:lnL>
                    <a:lnR w="6350">
                      <a:solidFill>
                        <a:srgbClr val="C0C5D1"/>
                      </a:solidFill>
                      <a:prstDash val="solid"/>
                    </a:lnR>
                    <a:lnT w="6350">
                      <a:solidFill>
                        <a:srgbClr val="C0C5D1"/>
                      </a:solidFill>
                      <a:prstDash val="solid"/>
                    </a:lnT>
                    <a:lnB w="6350">
                      <a:solidFill>
                        <a:srgbClr val="C0C5D1"/>
                      </a:solidFill>
                      <a:prstDash val="solid"/>
                    </a:lnB>
                    <a:solidFill>
                      <a:srgbClr val="F3F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Capitalized</a:t>
                      </a:r>
                      <a:r>
                        <a:rPr sz="12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Interest</a:t>
                      </a:r>
                      <a:r>
                        <a:rPr sz="12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Period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6350">
                      <a:solidFill>
                        <a:srgbClr val="C0C5D1"/>
                      </a:solidFill>
                      <a:prstDash val="solid"/>
                    </a:lnL>
                    <a:lnR w="6350">
                      <a:solidFill>
                        <a:srgbClr val="C0C5D1"/>
                      </a:solidFill>
                      <a:prstDash val="solid"/>
                    </a:lnR>
                    <a:lnT w="6350">
                      <a:solidFill>
                        <a:srgbClr val="C0C5D1"/>
                      </a:solidFill>
                      <a:prstDash val="solid"/>
                    </a:lnT>
                    <a:lnB w="6350">
                      <a:solidFill>
                        <a:srgbClr val="C0C5D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Not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exceed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36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months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6350">
                      <a:solidFill>
                        <a:srgbClr val="C0C5D1"/>
                      </a:solidFill>
                      <a:prstDash val="solid"/>
                    </a:lnL>
                    <a:lnR w="6350">
                      <a:solidFill>
                        <a:srgbClr val="C0C5D1"/>
                      </a:solidFill>
                      <a:prstDash val="solid"/>
                    </a:lnR>
                    <a:lnT w="6350">
                      <a:solidFill>
                        <a:srgbClr val="C0C5D1"/>
                      </a:solidFill>
                      <a:prstDash val="solid"/>
                    </a:lnT>
                    <a:lnB w="6350">
                      <a:solidFill>
                        <a:srgbClr val="C0C5D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Energy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Savings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6350">
                      <a:solidFill>
                        <a:srgbClr val="C0C5D1"/>
                      </a:solidFill>
                      <a:prstDash val="solid"/>
                    </a:lnL>
                    <a:lnR w="6350">
                      <a:solidFill>
                        <a:srgbClr val="C0C5D1"/>
                      </a:solidFill>
                      <a:prstDash val="solid"/>
                    </a:lnR>
                    <a:lnT w="6350">
                      <a:solidFill>
                        <a:srgbClr val="C0C5D1"/>
                      </a:solidFill>
                      <a:prstDash val="solid"/>
                    </a:lnT>
                    <a:lnB w="6350">
                      <a:solidFill>
                        <a:srgbClr val="C0C5D1"/>
                      </a:solidFill>
                      <a:prstDash val="solid"/>
                    </a:lnB>
                    <a:solidFill>
                      <a:srgbClr val="F3F4F6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Energy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audit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required,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varies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state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statute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program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guidelines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6350">
                      <a:solidFill>
                        <a:srgbClr val="C0C5D1"/>
                      </a:solidFill>
                      <a:prstDash val="solid"/>
                    </a:lnL>
                    <a:lnR w="6350">
                      <a:solidFill>
                        <a:srgbClr val="C0C5D1"/>
                      </a:solidFill>
                      <a:prstDash val="solid"/>
                    </a:lnR>
                    <a:lnT w="6350">
                      <a:solidFill>
                        <a:srgbClr val="C0C5D1"/>
                      </a:solidFill>
                      <a:prstDash val="solid"/>
                    </a:lnT>
                    <a:lnB w="6350">
                      <a:solidFill>
                        <a:srgbClr val="C0C5D1"/>
                      </a:solidFill>
                      <a:prstDash val="solid"/>
                    </a:lnB>
                    <a:solidFill>
                      <a:srgbClr val="F3F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Insurance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6350">
                      <a:solidFill>
                        <a:srgbClr val="C0C5D1"/>
                      </a:solidFill>
                      <a:prstDash val="solid"/>
                    </a:lnL>
                    <a:lnR w="6350">
                      <a:solidFill>
                        <a:srgbClr val="C0C5D1"/>
                      </a:solidFill>
                      <a:prstDash val="solid"/>
                    </a:lnR>
                    <a:lnT w="6350">
                      <a:solidFill>
                        <a:srgbClr val="C0C5D1"/>
                      </a:solidFill>
                      <a:prstDash val="solid"/>
                    </a:lnT>
                    <a:lnB w="6350">
                      <a:solidFill>
                        <a:srgbClr val="C0C5D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Petros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added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additional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insured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Property/Builder’s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Risk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policy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6350">
                      <a:solidFill>
                        <a:srgbClr val="C0C5D1"/>
                      </a:solidFill>
                      <a:prstDash val="solid"/>
                    </a:lnL>
                    <a:lnR w="6350">
                      <a:solidFill>
                        <a:srgbClr val="C0C5D1"/>
                      </a:solidFill>
                      <a:prstDash val="solid"/>
                    </a:lnR>
                    <a:lnT w="6350">
                      <a:solidFill>
                        <a:srgbClr val="C0C5D1"/>
                      </a:solidFill>
                      <a:prstDash val="solid"/>
                    </a:lnT>
                    <a:lnB w="6350">
                      <a:solidFill>
                        <a:srgbClr val="C0C5D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Environmental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6350">
                      <a:solidFill>
                        <a:srgbClr val="C0C5D1"/>
                      </a:solidFill>
                      <a:prstDash val="solid"/>
                    </a:lnL>
                    <a:lnR w="6350">
                      <a:solidFill>
                        <a:srgbClr val="C0C5D1"/>
                      </a:solidFill>
                      <a:prstDash val="solid"/>
                    </a:lnR>
                    <a:lnT w="6350">
                      <a:solidFill>
                        <a:srgbClr val="C0C5D1"/>
                      </a:solidFill>
                      <a:prstDash val="solid"/>
                    </a:lnT>
                    <a:lnB w="6350">
                      <a:solidFill>
                        <a:srgbClr val="C0C5D1"/>
                      </a:solidFill>
                      <a:prstDash val="solid"/>
                    </a:lnB>
                    <a:solidFill>
                      <a:srgbClr val="F3F4F6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un-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remediated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RECs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6350">
                      <a:solidFill>
                        <a:srgbClr val="C0C5D1"/>
                      </a:solidFill>
                      <a:prstDash val="solid"/>
                    </a:lnL>
                    <a:lnR w="6350">
                      <a:solidFill>
                        <a:srgbClr val="C0C5D1"/>
                      </a:solidFill>
                      <a:prstDash val="solid"/>
                    </a:lnR>
                    <a:lnT w="6350">
                      <a:solidFill>
                        <a:srgbClr val="C0C5D1"/>
                      </a:solidFill>
                      <a:prstDash val="solid"/>
                    </a:lnT>
                    <a:lnB w="6350">
                      <a:solidFill>
                        <a:srgbClr val="C0C5D1"/>
                      </a:solidFill>
                      <a:prstDash val="solid"/>
                    </a:lnB>
                    <a:solidFill>
                      <a:srgbClr val="F3F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Recourse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6350">
                      <a:solidFill>
                        <a:srgbClr val="C0C5D1"/>
                      </a:solidFill>
                      <a:prstDash val="solid"/>
                    </a:lnL>
                    <a:lnR w="6350">
                      <a:solidFill>
                        <a:srgbClr val="C0C5D1"/>
                      </a:solidFill>
                      <a:prstDash val="solid"/>
                    </a:lnR>
                    <a:lnT w="6350">
                      <a:solidFill>
                        <a:srgbClr val="C0C5D1"/>
                      </a:solidFill>
                      <a:prstDash val="solid"/>
                    </a:lnT>
                    <a:lnB w="6350">
                      <a:solidFill>
                        <a:srgbClr val="C0C5D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Non-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recourse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after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construction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6350">
                      <a:solidFill>
                        <a:srgbClr val="C0C5D1"/>
                      </a:solidFill>
                      <a:prstDash val="solid"/>
                    </a:lnL>
                    <a:lnR w="6350">
                      <a:solidFill>
                        <a:srgbClr val="C0C5D1"/>
                      </a:solidFill>
                      <a:prstDash val="solid"/>
                    </a:lnR>
                    <a:lnT w="6350">
                      <a:solidFill>
                        <a:srgbClr val="C0C5D1"/>
                      </a:solidFill>
                      <a:prstDash val="solid"/>
                    </a:lnT>
                    <a:lnB w="6350">
                      <a:solidFill>
                        <a:srgbClr val="C0C5D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Collateral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6350">
                      <a:solidFill>
                        <a:srgbClr val="C0C5D1"/>
                      </a:solidFill>
                      <a:prstDash val="solid"/>
                    </a:lnL>
                    <a:lnR w="6350">
                      <a:solidFill>
                        <a:srgbClr val="C0C5D1"/>
                      </a:solidFill>
                      <a:prstDash val="solid"/>
                    </a:lnR>
                    <a:lnT w="6350">
                      <a:solidFill>
                        <a:srgbClr val="C0C5D1"/>
                      </a:solidFill>
                      <a:prstDash val="solid"/>
                    </a:lnT>
                    <a:lnB w="6350">
                      <a:solidFill>
                        <a:srgbClr val="C0C5D1"/>
                      </a:solidFill>
                      <a:prstDash val="solid"/>
                    </a:lnB>
                    <a:solidFill>
                      <a:srgbClr val="F3F4F6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Special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assessment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lien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6350">
                      <a:solidFill>
                        <a:srgbClr val="C0C5D1"/>
                      </a:solidFill>
                      <a:prstDash val="solid"/>
                    </a:lnL>
                    <a:lnR w="6350">
                      <a:solidFill>
                        <a:srgbClr val="C0C5D1"/>
                      </a:solidFill>
                      <a:prstDash val="solid"/>
                    </a:lnR>
                    <a:lnT w="6350">
                      <a:solidFill>
                        <a:srgbClr val="C0C5D1"/>
                      </a:solidFill>
                      <a:prstDash val="solid"/>
                    </a:lnT>
                    <a:lnB w="6350">
                      <a:solidFill>
                        <a:srgbClr val="C0C5D1"/>
                      </a:solidFill>
                      <a:prstDash val="solid"/>
                    </a:lnB>
                    <a:solidFill>
                      <a:srgbClr val="F3F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Mortgage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Lender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Consent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6350">
                      <a:solidFill>
                        <a:srgbClr val="C0C5D1"/>
                      </a:solidFill>
                      <a:prstDash val="solid"/>
                    </a:lnL>
                    <a:lnR w="6350">
                      <a:solidFill>
                        <a:srgbClr val="C0C5D1"/>
                      </a:solidFill>
                      <a:prstDash val="solid"/>
                    </a:lnR>
                    <a:lnT w="6350">
                      <a:solidFill>
                        <a:srgbClr val="C0C5D1"/>
                      </a:solidFill>
                      <a:prstDash val="solid"/>
                    </a:lnT>
                    <a:lnB w="6350">
                      <a:solidFill>
                        <a:srgbClr val="C0C5D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Written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lender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acknowledgment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required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if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property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mortgaged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6350">
                      <a:solidFill>
                        <a:srgbClr val="C0C5D1"/>
                      </a:solidFill>
                      <a:prstDash val="solid"/>
                    </a:lnL>
                    <a:lnR w="6350">
                      <a:solidFill>
                        <a:srgbClr val="C0C5D1"/>
                      </a:solidFill>
                      <a:prstDash val="solid"/>
                    </a:lnR>
                    <a:lnT w="6350">
                      <a:solidFill>
                        <a:srgbClr val="C0C5D1"/>
                      </a:solidFill>
                      <a:prstDash val="solid"/>
                    </a:lnT>
                    <a:lnB w="6350">
                      <a:solidFill>
                        <a:srgbClr val="C0C5D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Completion</a:t>
                      </a:r>
                      <a:r>
                        <a:rPr sz="12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Guaranty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6350">
                      <a:solidFill>
                        <a:srgbClr val="C0C5D1"/>
                      </a:solidFill>
                      <a:prstDash val="solid"/>
                    </a:lnL>
                    <a:lnR w="6350">
                      <a:solidFill>
                        <a:srgbClr val="C0C5D1"/>
                      </a:solidFill>
                      <a:prstDash val="solid"/>
                    </a:lnR>
                    <a:lnT w="6350">
                      <a:solidFill>
                        <a:srgbClr val="C0C5D1"/>
                      </a:solidFill>
                      <a:prstDash val="solid"/>
                    </a:lnT>
                    <a:lnB w="6350">
                      <a:solidFill>
                        <a:srgbClr val="C0C5D1"/>
                      </a:solidFill>
                      <a:prstDash val="solid"/>
                    </a:lnB>
                    <a:solidFill>
                      <a:srgbClr val="F3F4F6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Required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new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construction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gut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rehabs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6350">
                      <a:solidFill>
                        <a:srgbClr val="C0C5D1"/>
                      </a:solidFill>
                      <a:prstDash val="solid"/>
                    </a:lnL>
                    <a:lnR w="6350">
                      <a:solidFill>
                        <a:srgbClr val="C0C5D1"/>
                      </a:solidFill>
                      <a:prstDash val="solid"/>
                    </a:lnR>
                    <a:lnT w="6350">
                      <a:solidFill>
                        <a:srgbClr val="C0C5D1"/>
                      </a:solidFill>
                      <a:prstDash val="solid"/>
                    </a:lnT>
                    <a:lnB w="6350">
                      <a:solidFill>
                        <a:srgbClr val="C0C5D1"/>
                      </a:solidFill>
                      <a:prstDash val="solid"/>
                    </a:lnB>
                    <a:solidFill>
                      <a:srgbClr val="F3F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Payment</a:t>
                      </a:r>
                      <a:r>
                        <a:rPr sz="12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2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Performance</a:t>
                      </a:r>
                      <a:r>
                        <a:rPr sz="12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Bonds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6350">
                      <a:solidFill>
                        <a:srgbClr val="C0C5D1"/>
                      </a:solidFill>
                      <a:prstDash val="solid"/>
                    </a:lnL>
                    <a:lnR w="6350">
                      <a:solidFill>
                        <a:srgbClr val="C0C5D1"/>
                      </a:solidFill>
                      <a:prstDash val="solid"/>
                    </a:lnR>
                    <a:lnT w="6350">
                      <a:solidFill>
                        <a:srgbClr val="C0C5D1"/>
                      </a:solidFill>
                      <a:prstDash val="solid"/>
                    </a:lnT>
                    <a:lnB w="6350">
                      <a:solidFill>
                        <a:srgbClr val="C0C5D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Applicable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construction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gut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rehabs,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Petros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be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named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additional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beneficiary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6350">
                      <a:solidFill>
                        <a:srgbClr val="C0C5D1"/>
                      </a:solidFill>
                      <a:prstDash val="solid"/>
                    </a:lnL>
                    <a:lnR w="6350">
                      <a:solidFill>
                        <a:srgbClr val="C0C5D1"/>
                      </a:solidFill>
                      <a:prstDash val="solid"/>
                    </a:lnR>
                    <a:lnT w="6350">
                      <a:solidFill>
                        <a:srgbClr val="C0C5D1"/>
                      </a:solidFill>
                      <a:prstDash val="solid"/>
                    </a:lnT>
                    <a:lnB w="6350">
                      <a:solidFill>
                        <a:srgbClr val="C0C5D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403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14300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Construction</a:t>
                      </a:r>
                      <a:r>
                        <a:rPr sz="1200" b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Inspections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C0C5D1"/>
                      </a:solidFill>
                      <a:prstDash val="solid"/>
                    </a:lnL>
                    <a:lnR w="6350">
                      <a:solidFill>
                        <a:srgbClr val="C0C5D1"/>
                      </a:solidFill>
                      <a:prstDash val="solid"/>
                    </a:lnR>
                    <a:lnT w="6350">
                      <a:solidFill>
                        <a:srgbClr val="C0C5D1"/>
                      </a:solidFill>
                      <a:prstDash val="solid"/>
                    </a:lnT>
                    <a:lnB w="6350">
                      <a:solidFill>
                        <a:srgbClr val="C0C5D1"/>
                      </a:solidFill>
                      <a:prstDash val="solid"/>
                    </a:lnB>
                    <a:solidFill>
                      <a:srgbClr val="F3F4F6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203200">
                        <a:lnSpc>
                          <a:spcPts val="1400"/>
                        </a:lnSpc>
                        <a:spcBef>
                          <a:spcPts val="76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Third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party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engineering/inspection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firm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review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all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draw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requests,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Petros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approve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prior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disbursements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6520" marB="0">
                    <a:lnL w="6350">
                      <a:solidFill>
                        <a:srgbClr val="C0C5D1"/>
                      </a:solidFill>
                      <a:prstDash val="solid"/>
                    </a:lnL>
                    <a:lnR w="6350">
                      <a:solidFill>
                        <a:srgbClr val="C0C5D1"/>
                      </a:solidFill>
                      <a:prstDash val="solid"/>
                    </a:lnR>
                    <a:lnT w="6350">
                      <a:solidFill>
                        <a:srgbClr val="C0C5D1"/>
                      </a:solidFill>
                      <a:prstDash val="solid"/>
                    </a:lnT>
                    <a:lnB w="6350">
                      <a:solidFill>
                        <a:srgbClr val="C0C5D1"/>
                      </a:solidFill>
                      <a:prstDash val="solid"/>
                    </a:lnB>
                    <a:solidFill>
                      <a:srgbClr val="F3F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57200" y="3464821"/>
          <a:ext cx="9138284" cy="299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9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8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8170">
                <a:tc>
                  <a:txBody>
                    <a:bodyPr/>
                    <a:lstStyle/>
                    <a:p>
                      <a:pPr marL="173990" marR="60452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20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</a:t>
                      </a:r>
                      <a:r>
                        <a:rPr sz="1200" b="1" spc="-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1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CURE</a:t>
                      </a:r>
                      <a:r>
                        <a:rPr sz="1200" b="1" spc="2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spc="2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1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MORE</a:t>
                      </a:r>
                      <a:r>
                        <a:rPr sz="1200" b="1" spc="3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1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EFFICIENT </a:t>
                      </a:r>
                      <a:r>
                        <a:rPr sz="1200" b="1" spc="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CAPITAL</a:t>
                      </a:r>
                      <a:r>
                        <a:rPr sz="1200" b="1" spc="3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1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SOUR</a:t>
                      </a:r>
                      <a:r>
                        <a:rPr sz="1200" b="1" spc="-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 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2395" marB="0">
                    <a:lnL w="6350">
                      <a:solidFill>
                        <a:srgbClr val="C0C5D1"/>
                      </a:solidFill>
                      <a:prstDash val="solid"/>
                    </a:lnL>
                    <a:lnR w="6350">
                      <a:solidFill>
                        <a:srgbClr val="C0C5D1"/>
                      </a:solidFill>
                      <a:prstDash val="solid"/>
                    </a:lnR>
                    <a:lnT w="6350">
                      <a:solidFill>
                        <a:srgbClr val="C0C5D1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475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7145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Fixed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rates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less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than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half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cost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mezzanine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pref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equity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structures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C0C5D1"/>
                      </a:solidFill>
                      <a:prstDash val="solid"/>
                    </a:lnL>
                    <a:lnR w="6350">
                      <a:solidFill>
                        <a:srgbClr val="C0C5D1"/>
                      </a:solidFill>
                      <a:prstDash val="solid"/>
                    </a:lnR>
                    <a:lnT w="6350">
                      <a:solidFill>
                        <a:srgbClr val="C0C5D1"/>
                      </a:solidFill>
                      <a:prstDash val="solid"/>
                    </a:lnT>
                    <a:lnB w="6350">
                      <a:solidFill>
                        <a:srgbClr val="C0C5D1"/>
                      </a:solidFill>
                      <a:prstDash val="solid"/>
                    </a:lnB>
                    <a:solidFill>
                      <a:srgbClr val="F3F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170">
                <a:tc>
                  <a:txBody>
                    <a:bodyPr/>
                    <a:lstStyle/>
                    <a:p>
                      <a:pPr marL="173990" marR="38735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200" b="1" spc="1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DEFER</a:t>
                      </a:r>
                      <a:r>
                        <a:rPr sz="1200" b="1" spc="2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</a:t>
                      </a:r>
                      <a:r>
                        <a:rPr sz="1200" b="1" spc="-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AR-</a:t>
                      </a:r>
                      <a:r>
                        <a:rPr sz="1200" b="1" spc="-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1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TERM</a:t>
                      </a:r>
                      <a:r>
                        <a:rPr sz="1200" b="1" spc="3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PAYMENT</a:t>
                      </a:r>
                      <a:r>
                        <a:rPr sz="1200" b="1" spc="-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 </a:t>
                      </a:r>
                      <a:r>
                        <a:rPr sz="1200" b="1" spc="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b="1" spc="2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FREE-</a:t>
                      </a:r>
                      <a:r>
                        <a:rPr sz="1200" b="1" spc="-1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1200" b="1" spc="3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1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CASH</a:t>
                      </a:r>
                      <a:r>
                        <a:rPr sz="1200" b="1" spc="2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FLO</a:t>
                      </a:r>
                      <a:r>
                        <a:rPr sz="1200" b="1" spc="-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2395" marB="0">
                    <a:lnL w="6350">
                      <a:solidFill>
                        <a:srgbClr val="C0C5D1"/>
                      </a:solidFill>
                      <a:prstDash val="solid"/>
                    </a:lnL>
                    <a:lnR w="6350">
                      <a:solidFill>
                        <a:srgbClr val="C0C5D1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475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7145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Capitalize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interest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only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payments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up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36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months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C0C5D1"/>
                      </a:solidFill>
                      <a:prstDash val="solid"/>
                    </a:lnL>
                    <a:lnR w="6350">
                      <a:solidFill>
                        <a:srgbClr val="C0C5D1"/>
                      </a:solidFill>
                      <a:prstDash val="solid"/>
                    </a:lnR>
                    <a:lnT w="6350">
                      <a:solidFill>
                        <a:srgbClr val="C0C5D1"/>
                      </a:solidFill>
                      <a:prstDash val="solid"/>
                    </a:lnT>
                    <a:lnB w="6350">
                      <a:solidFill>
                        <a:srgbClr val="C0C5D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170">
                <a:tc>
                  <a:txBody>
                    <a:bodyPr/>
                    <a:lstStyle/>
                    <a:p>
                      <a:pPr marL="173990" marR="367665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200" b="1" spc="1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IMPR</a:t>
                      </a:r>
                      <a:r>
                        <a:rPr sz="1200" b="1" spc="-1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OVE</a:t>
                      </a:r>
                      <a:r>
                        <a:rPr sz="1200" b="1" spc="2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1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ABILITY</a:t>
                      </a:r>
                      <a:r>
                        <a:rPr sz="1200" b="1" spc="2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b="1" spc="2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SER</a:t>
                      </a:r>
                      <a:r>
                        <a:rPr sz="1200" b="1" spc="-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VICE </a:t>
                      </a:r>
                      <a:r>
                        <a:rPr sz="1200" b="1" spc="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DEBT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2395" marB="0">
                    <a:lnL w="6350">
                      <a:solidFill>
                        <a:srgbClr val="C0C5D1"/>
                      </a:solidFill>
                      <a:prstDash val="solid"/>
                    </a:lnL>
                    <a:lnR w="6350">
                      <a:solidFill>
                        <a:srgbClr val="C0C5D1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475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7145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Assessment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terms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typically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20-30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years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help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lower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annual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payment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obligations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C0C5D1"/>
                      </a:solidFill>
                      <a:prstDash val="solid"/>
                    </a:lnL>
                    <a:lnR w="6350">
                      <a:solidFill>
                        <a:srgbClr val="C0C5D1"/>
                      </a:solidFill>
                      <a:prstDash val="solid"/>
                    </a:lnR>
                    <a:lnT w="6350">
                      <a:solidFill>
                        <a:srgbClr val="C0C5D1"/>
                      </a:solidFill>
                      <a:prstDash val="solid"/>
                    </a:lnT>
                    <a:lnB w="6350">
                      <a:solidFill>
                        <a:srgbClr val="C0C5D1"/>
                      </a:solidFill>
                      <a:prstDash val="solid"/>
                    </a:lnB>
                    <a:solidFill>
                      <a:srgbClr val="F3F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170">
                <a:tc>
                  <a:txBody>
                    <a:bodyPr/>
                    <a:lstStyle/>
                    <a:p>
                      <a:pPr marL="173990" marR="440055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spc="-1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200" b="1" spc="-1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TABLISH</a:t>
                      </a:r>
                      <a:r>
                        <a:rPr sz="1200" b="1" spc="2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spc="2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200" b="1" spc="-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</a:t>
                      </a:r>
                      <a:r>
                        <a:rPr sz="1200" b="1" spc="-1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200" b="1" spc="2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REC</a:t>
                      </a:r>
                      <a:r>
                        <a:rPr sz="12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OVERY </a:t>
                      </a:r>
                      <a:r>
                        <a:rPr sz="1200" b="1" spc="1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VEHICLE 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C0C5D1"/>
                      </a:solidFill>
                      <a:prstDash val="solid"/>
                    </a:lnL>
                    <a:lnR w="6350">
                      <a:solidFill>
                        <a:srgbClr val="C0C5D1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475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125095">
                        <a:lnSpc>
                          <a:spcPts val="1400"/>
                        </a:lnSpc>
                        <a:spcBef>
                          <a:spcPts val="98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Special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assessment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payment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structure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offers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ability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owners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recover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all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portion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the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cost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improvements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building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tenants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hotel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guests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5095" marB="0">
                    <a:lnL w="6350">
                      <a:solidFill>
                        <a:srgbClr val="C0C5D1"/>
                      </a:solidFill>
                      <a:prstDash val="solid"/>
                    </a:lnL>
                    <a:lnR w="6350">
                      <a:solidFill>
                        <a:srgbClr val="C0C5D1"/>
                      </a:solidFill>
                      <a:prstDash val="solid"/>
                    </a:lnR>
                    <a:lnT w="6350">
                      <a:solidFill>
                        <a:srgbClr val="C0C5D1"/>
                      </a:solidFill>
                      <a:prstDash val="solid"/>
                    </a:lnT>
                    <a:lnB w="6350">
                      <a:solidFill>
                        <a:srgbClr val="C0C5D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170">
                <a:tc>
                  <a:txBody>
                    <a:bodyPr/>
                    <a:lstStyle/>
                    <a:p>
                      <a:pPr marL="173990" marR="79883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200" b="1" spc="1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LOCK-</a:t>
                      </a:r>
                      <a:r>
                        <a:rPr sz="1200" b="1" spc="-1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200" b="1" spc="3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NON-</a:t>
                      </a:r>
                      <a:r>
                        <a:rPr sz="1200" b="1" spc="-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REC</a:t>
                      </a:r>
                      <a:r>
                        <a:rPr sz="12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OUR</a:t>
                      </a:r>
                      <a:r>
                        <a:rPr sz="12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 </a:t>
                      </a:r>
                      <a:r>
                        <a:rPr sz="1200" b="1" spc="1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FINANCING 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2395" marB="0">
                    <a:lnL w="6350">
                      <a:solidFill>
                        <a:srgbClr val="C0C5D1"/>
                      </a:solidFill>
                      <a:prstDash val="solid"/>
                    </a:lnL>
                    <a:lnR w="6350">
                      <a:solidFill>
                        <a:srgbClr val="C0C5D1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C0C5D1"/>
                      </a:solidFill>
                      <a:prstDash val="solid"/>
                    </a:lnB>
                    <a:solidFill>
                      <a:srgbClr val="06475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7145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ongoing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covenants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recourse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required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after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construction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complete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C0C5D1"/>
                      </a:solidFill>
                      <a:prstDash val="solid"/>
                    </a:lnL>
                    <a:lnR w="6350">
                      <a:solidFill>
                        <a:srgbClr val="C0C5D1"/>
                      </a:solidFill>
                      <a:prstDash val="solid"/>
                    </a:lnR>
                    <a:lnT w="6350">
                      <a:solidFill>
                        <a:srgbClr val="C0C5D1"/>
                      </a:solidFill>
                      <a:prstDash val="solid"/>
                    </a:lnT>
                    <a:lnB w="6350">
                      <a:solidFill>
                        <a:srgbClr val="C0C5D1"/>
                      </a:solidFill>
                      <a:prstDash val="solid"/>
                    </a:lnB>
                    <a:solidFill>
                      <a:srgbClr val="F3F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dirty="0"/>
              <a:t>Retroactive</a:t>
            </a:r>
            <a:r>
              <a:rPr spc="-114" dirty="0"/>
              <a:t> </a:t>
            </a:r>
            <a:r>
              <a:rPr spc="-10" dirty="0"/>
              <a:t>C-</a:t>
            </a:r>
            <a:r>
              <a:rPr spc="-20" dirty="0"/>
              <a:t>PACE</a:t>
            </a:r>
            <a:r>
              <a:rPr spc="-110" dirty="0"/>
              <a:t> </a:t>
            </a:r>
            <a:r>
              <a:rPr spc="-10" dirty="0"/>
              <a:t>Financing</a:t>
            </a: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700" i="1" dirty="0">
                <a:solidFill>
                  <a:srgbClr val="8D9EB5"/>
                </a:solidFill>
                <a:latin typeface="Calibri-BoldItalic"/>
                <a:cs typeface="Calibri-BoldItalic"/>
              </a:rPr>
              <a:t>Create</a:t>
            </a:r>
            <a:r>
              <a:rPr sz="1700" i="1" spc="-15" dirty="0">
                <a:solidFill>
                  <a:srgbClr val="8D9EB5"/>
                </a:solidFill>
                <a:latin typeface="Calibri-BoldItalic"/>
                <a:cs typeface="Calibri-BoldItalic"/>
              </a:rPr>
              <a:t> </a:t>
            </a:r>
            <a:r>
              <a:rPr sz="1700" i="1" dirty="0">
                <a:solidFill>
                  <a:srgbClr val="8D9EB5"/>
                </a:solidFill>
                <a:latin typeface="Calibri-BoldItalic"/>
                <a:cs typeface="Calibri-BoldItalic"/>
              </a:rPr>
              <a:t>Liquidity</a:t>
            </a:r>
            <a:r>
              <a:rPr sz="1700" i="1" spc="-5" dirty="0">
                <a:solidFill>
                  <a:srgbClr val="8D9EB5"/>
                </a:solidFill>
                <a:latin typeface="Calibri-BoldItalic"/>
                <a:cs typeface="Calibri-BoldItalic"/>
              </a:rPr>
              <a:t> </a:t>
            </a:r>
            <a:r>
              <a:rPr sz="1700" i="1" dirty="0">
                <a:solidFill>
                  <a:srgbClr val="8D9EB5"/>
                </a:solidFill>
                <a:latin typeface="Calibri-BoldItalic"/>
                <a:cs typeface="Calibri-BoldItalic"/>
              </a:rPr>
              <a:t>and</a:t>
            </a:r>
            <a:r>
              <a:rPr sz="1700" i="1" spc="-5" dirty="0">
                <a:solidFill>
                  <a:srgbClr val="8D9EB5"/>
                </a:solidFill>
                <a:latin typeface="Calibri-BoldItalic"/>
                <a:cs typeface="Calibri-BoldItalic"/>
              </a:rPr>
              <a:t> </a:t>
            </a:r>
            <a:r>
              <a:rPr sz="1700" i="1" spc="-10" dirty="0">
                <a:solidFill>
                  <a:srgbClr val="8D9EB5"/>
                </a:solidFill>
                <a:latin typeface="Calibri-BoldItalic"/>
                <a:cs typeface="Calibri-BoldItalic"/>
              </a:rPr>
              <a:t>Stability</a:t>
            </a:r>
            <a:endParaRPr sz="1700">
              <a:latin typeface="Calibri-BoldItalic"/>
              <a:cs typeface="Calibri-BoldItal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9900" y="1828800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431800"/>
                </a:moveTo>
                <a:lnTo>
                  <a:pt x="0" y="0"/>
                </a:lnTo>
              </a:path>
            </a:pathLst>
          </a:custGeom>
          <a:ln w="25400">
            <a:solidFill>
              <a:srgbClr val="8D9E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4500" y="1730933"/>
            <a:ext cx="9039225" cy="1444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0" marR="5080">
              <a:lnSpc>
                <a:spcPct val="1191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In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most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states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active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C-</a:t>
            </a:r>
            <a:r>
              <a:rPr sz="1400" spc="-20" dirty="0">
                <a:latin typeface="Calibri"/>
                <a:cs typeface="Calibri"/>
              </a:rPr>
              <a:t>PACE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programs,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recently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completed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on-</a:t>
            </a:r>
            <a:r>
              <a:rPr sz="1400" dirty="0">
                <a:latin typeface="Calibri"/>
                <a:cs typeface="Calibri"/>
              </a:rPr>
              <a:t>going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construction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projects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able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secure C-</a:t>
            </a:r>
            <a:r>
              <a:rPr sz="1400" b="1" spc="-20" dirty="0">
                <a:latin typeface="Calibri"/>
                <a:cs typeface="Calibri"/>
              </a:rPr>
              <a:t>PACE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financing </a:t>
            </a:r>
            <a:r>
              <a:rPr sz="1400" b="1" i="1" spc="-10" dirty="0">
                <a:latin typeface="Calibri-BoldItalic"/>
                <a:cs typeface="Calibri-BoldItalic"/>
              </a:rPr>
              <a:t>retroactively</a:t>
            </a:r>
            <a:r>
              <a:rPr sz="1400" spc="-10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700" b="1" dirty="0">
                <a:solidFill>
                  <a:srgbClr val="064752"/>
                </a:solidFill>
                <a:latin typeface="Calibri"/>
                <a:cs typeface="Calibri"/>
              </a:rPr>
              <a:t>Benefits</a:t>
            </a:r>
            <a:r>
              <a:rPr sz="1700" b="1" spc="-45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64752"/>
                </a:solidFill>
                <a:latin typeface="Calibri"/>
                <a:cs typeface="Calibri"/>
              </a:rPr>
              <a:t>of</a:t>
            </a:r>
            <a:r>
              <a:rPr sz="1700" b="1" spc="-35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64752"/>
                </a:solidFill>
                <a:latin typeface="Calibri"/>
                <a:cs typeface="Calibri"/>
              </a:rPr>
              <a:t>Recapitalizing</a:t>
            </a:r>
            <a:r>
              <a:rPr sz="1700" b="1" spc="-35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64752"/>
                </a:solidFill>
                <a:latin typeface="Calibri"/>
                <a:cs typeface="Calibri"/>
              </a:rPr>
              <a:t>with</a:t>
            </a:r>
            <a:r>
              <a:rPr sz="1700" b="1" spc="-45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64752"/>
                </a:solidFill>
                <a:latin typeface="Calibri"/>
                <a:cs typeface="Calibri"/>
              </a:rPr>
              <a:t>C-</a:t>
            </a:r>
            <a:r>
              <a:rPr sz="1700" b="1" spc="-20" dirty="0">
                <a:solidFill>
                  <a:srgbClr val="064752"/>
                </a:solidFill>
                <a:latin typeface="Calibri"/>
                <a:cs typeface="Calibri"/>
              </a:rPr>
              <a:t>PACE</a:t>
            </a:r>
            <a:r>
              <a:rPr sz="1700" b="1" spc="-40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64752"/>
                </a:solidFill>
                <a:latin typeface="Calibri"/>
                <a:cs typeface="Calibri"/>
              </a:rPr>
              <a:t>Financing</a:t>
            </a:r>
            <a:endParaRPr sz="1700">
              <a:latin typeface="Calibri"/>
              <a:cs typeface="Calibri"/>
            </a:endParaRPr>
          </a:p>
          <a:p>
            <a:pPr marL="12700" marR="120014">
              <a:lnSpc>
                <a:spcPct val="106100"/>
              </a:lnSpc>
              <a:spcBef>
                <a:spcPts val="330"/>
              </a:spcBef>
            </a:pPr>
            <a:r>
              <a:rPr sz="1100" dirty="0">
                <a:latin typeface="Calibri"/>
                <a:cs typeface="Calibri"/>
              </a:rPr>
              <a:t>Retroactive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C-PACE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allows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for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refinancing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up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30%</a:t>
            </a:r>
            <a:r>
              <a:rPr sz="1100" b="1" spc="3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LTV</a:t>
            </a:r>
            <a:r>
              <a:rPr sz="1100" b="1" spc="3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of</a:t>
            </a:r>
            <a:r>
              <a:rPr sz="1100" b="1" spc="4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the</a:t>
            </a:r>
            <a:r>
              <a:rPr sz="1100" b="1" spc="3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capital</a:t>
            </a:r>
            <a:r>
              <a:rPr sz="1100" b="1" spc="3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stack</a:t>
            </a:r>
            <a:r>
              <a:rPr sz="1100" b="1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for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qualified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hard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soft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cost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expenditures,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providing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borrowers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with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ability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to: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3991818" y="6729758"/>
            <a:ext cx="2073275" cy="607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064752"/>
                </a:solidFill>
                <a:latin typeface="Calibri"/>
                <a:cs typeface="Calibri"/>
              </a:rPr>
              <a:t>Potential</a:t>
            </a:r>
            <a:r>
              <a:rPr sz="1700" b="1" spc="-15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64752"/>
                </a:solidFill>
                <a:latin typeface="Calibri"/>
                <a:cs typeface="Calibri"/>
              </a:rPr>
              <a:t>Use</a:t>
            </a:r>
            <a:r>
              <a:rPr sz="1700" b="1" spc="-10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64752"/>
                </a:solidFill>
                <a:latin typeface="Calibri"/>
                <a:cs typeface="Calibri"/>
              </a:rPr>
              <a:t>of</a:t>
            </a:r>
            <a:r>
              <a:rPr sz="1700" b="1" spc="-10" dirty="0">
                <a:solidFill>
                  <a:srgbClr val="064752"/>
                </a:solidFill>
                <a:latin typeface="Calibri"/>
                <a:cs typeface="Calibri"/>
              </a:rPr>
              <a:t> Funds</a:t>
            </a:r>
            <a:endParaRPr sz="17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1080"/>
              </a:spcBef>
              <a:buClr>
                <a:srgbClr val="5BB292"/>
              </a:buClr>
              <a:buSzPct val="108333"/>
              <a:buChar char="•"/>
              <a:tabLst>
                <a:tab pos="184150" algn="l"/>
              </a:tabLst>
            </a:pPr>
            <a:r>
              <a:rPr sz="1800" b="1" baseline="2314" dirty="0">
                <a:latin typeface="Calibri"/>
                <a:cs typeface="Calibri"/>
              </a:rPr>
              <a:t>Replenish</a:t>
            </a:r>
            <a:r>
              <a:rPr sz="1800" b="1" spc="-52" baseline="2314" dirty="0">
                <a:latin typeface="Calibri"/>
                <a:cs typeface="Calibri"/>
              </a:rPr>
              <a:t> </a:t>
            </a:r>
            <a:r>
              <a:rPr sz="1800" b="1" spc="-15" baseline="2314" dirty="0">
                <a:latin typeface="Calibri"/>
                <a:cs typeface="Calibri"/>
              </a:rPr>
              <a:t>Operating</a:t>
            </a:r>
            <a:r>
              <a:rPr sz="1800" b="1" spc="-52" baseline="2314" dirty="0">
                <a:latin typeface="Calibri"/>
                <a:cs typeface="Calibri"/>
              </a:rPr>
              <a:t> </a:t>
            </a:r>
            <a:r>
              <a:rPr sz="1800" b="1" spc="-15" baseline="2314" dirty="0">
                <a:latin typeface="Calibri"/>
                <a:cs typeface="Calibri"/>
              </a:rPr>
              <a:t>Reserves</a:t>
            </a:r>
            <a:endParaRPr sz="1800" baseline="2314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04014" y="7125999"/>
            <a:ext cx="1438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Clr>
                <a:srgbClr val="5BB292"/>
              </a:buClr>
              <a:buSzPct val="108333"/>
              <a:buChar char="•"/>
              <a:tabLst>
                <a:tab pos="184150" algn="l"/>
              </a:tabLst>
            </a:pPr>
            <a:r>
              <a:rPr sz="1800" b="1" baseline="2314" dirty="0">
                <a:latin typeface="Calibri"/>
                <a:cs typeface="Calibri"/>
              </a:rPr>
              <a:t>Fund</a:t>
            </a:r>
            <a:r>
              <a:rPr sz="1800" b="1" spc="-30" baseline="2314" dirty="0">
                <a:latin typeface="Calibri"/>
                <a:cs typeface="Calibri"/>
              </a:rPr>
              <a:t> </a:t>
            </a:r>
            <a:r>
              <a:rPr sz="1800" b="1" baseline="2314" dirty="0">
                <a:latin typeface="Calibri"/>
                <a:cs typeface="Calibri"/>
              </a:rPr>
              <a:t>Cost</a:t>
            </a:r>
            <a:r>
              <a:rPr sz="1800" b="1" spc="-22" baseline="2314" dirty="0">
                <a:latin typeface="Calibri"/>
                <a:cs typeface="Calibri"/>
              </a:rPr>
              <a:t> </a:t>
            </a:r>
            <a:r>
              <a:rPr sz="1800" b="1" spc="-15" baseline="2314" dirty="0">
                <a:latin typeface="Calibri"/>
                <a:cs typeface="Calibri"/>
              </a:rPr>
              <a:t>Overruns</a:t>
            </a:r>
            <a:endParaRPr sz="1800" baseline="2314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79510" y="7125999"/>
            <a:ext cx="1511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Clr>
                <a:srgbClr val="5BB292"/>
              </a:buClr>
              <a:buSzPct val="108333"/>
              <a:buChar char="•"/>
              <a:tabLst>
                <a:tab pos="184150" algn="l"/>
              </a:tabLst>
            </a:pPr>
            <a:r>
              <a:rPr sz="1800" b="1" baseline="2314" dirty="0">
                <a:latin typeface="Calibri"/>
                <a:cs typeface="Calibri"/>
              </a:rPr>
              <a:t>Service</a:t>
            </a:r>
            <a:r>
              <a:rPr sz="1800" b="1" spc="-52" baseline="2314" dirty="0">
                <a:latin typeface="Calibri"/>
                <a:cs typeface="Calibri"/>
              </a:rPr>
              <a:t> </a:t>
            </a:r>
            <a:r>
              <a:rPr sz="1800" b="1" baseline="2314" dirty="0">
                <a:latin typeface="Calibri"/>
                <a:cs typeface="Calibri"/>
              </a:rPr>
              <a:t>Existing</a:t>
            </a:r>
            <a:r>
              <a:rPr sz="1800" b="1" spc="-44" baseline="2314" dirty="0">
                <a:latin typeface="Calibri"/>
                <a:cs typeface="Calibri"/>
              </a:rPr>
              <a:t> </a:t>
            </a:r>
            <a:r>
              <a:rPr sz="1800" b="1" spc="-30" baseline="2314" dirty="0">
                <a:latin typeface="Calibri"/>
                <a:cs typeface="Calibri"/>
              </a:rPr>
              <a:t>Debt</a:t>
            </a:r>
            <a:endParaRPr sz="1800" baseline="2314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dirty="0"/>
              <a:t>Petros</a:t>
            </a:r>
            <a:r>
              <a:rPr spc="-25" dirty="0"/>
              <a:t> </a:t>
            </a:r>
            <a:r>
              <a:rPr dirty="0"/>
              <a:t>Portfolio</a:t>
            </a:r>
            <a:r>
              <a:rPr spc="-25" dirty="0"/>
              <a:t> </a:t>
            </a:r>
            <a:r>
              <a:rPr dirty="0"/>
              <a:t>Client</a:t>
            </a:r>
            <a:r>
              <a:rPr spc="-30" dirty="0"/>
              <a:t> </a:t>
            </a:r>
            <a:r>
              <a:rPr dirty="0"/>
              <a:t>Case</a:t>
            </a:r>
            <a:r>
              <a:rPr spc="-25" dirty="0"/>
              <a:t> </a:t>
            </a:r>
            <a:r>
              <a:rPr spc="-10" dirty="0"/>
              <a:t>Study</a:t>
            </a: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700" i="1" spc="-10" dirty="0">
                <a:solidFill>
                  <a:srgbClr val="8D9EB5"/>
                </a:solidFill>
                <a:latin typeface="Calibri-BoldItalic"/>
                <a:cs typeface="Calibri-BoldItalic"/>
              </a:rPr>
              <a:t>Mixed-</a:t>
            </a:r>
            <a:r>
              <a:rPr sz="1700" i="1" spc="-25" dirty="0">
                <a:solidFill>
                  <a:srgbClr val="8D9EB5"/>
                </a:solidFill>
                <a:latin typeface="Calibri-BoldItalic"/>
                <a:cs typeface="Calibri-BoldItalic"/>
              </a:rPr>
              <a:t>Use</a:t>
            </a:r>
            <a:endParaRPr sz="1700">
              <a:latin typeface="Calibri-BoldItalic"/>
              <a:cs typeface="Calibri-BoldItalic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337559"/>
            <a:ext cx="5102352" cy="319928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478023" y="1984077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431800"/>
                </a:moveTo>
                <a:lnTo>
                  <a:pt x="0" y="0"/>
                </a:lnTo>
              </a:path>
            </a:pathLst>
          </a:custGeom>
          <a:ln w="25400">
            <a:solidFill>
              <a:srgbClr val="8D9E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93923" y="1886211"/>
            <a:ext cx="6130925" cy="534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1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Shamrock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Development,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Inc.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secured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C-</a:t>
            </a:r>
            <a:r>
              <a:rPr sz="1400" spc="-20" dirty="0">
                <a:latin typeface="Calibri"/>
                <a:cs typeface="Calibri"/>
              </a:rPr>
              <a:t>PACE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funding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their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$205M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Capitol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District mixed-</a:t>
            </a:r>
            <a:r>
              <a:rPr sz="1400" dirty="0">
                <a:latin typeface="Calibri"/>
                <a:cs typeface="Calibri"/>
              </a:rPr>
              <a:t>use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development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downtown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Omaha,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Nebraska.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33033" y="3210040"/>
            <a:ext cx="3482975" cy="389636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680"/>
              </a:spcBef>
            </a:pPr>
            <a:r>
              <a:rPr sz="1300" b="1" spc="75" dirty="0">
                <a:solidFill>
                  <a:srgbClr val="064752"/>
                </a:solidFill>
                <a:latin typeface="Calibri"/>
                <a:cs typeface="Calibri"/>
              </a:rPr>
              <a:t>C-</a:t>
            </a:r>
            <a:r>
              <a:rPr sz="1300" b="1" spc="-125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PA</a:t>
            </a:r>
            <a:r>
              <a:rPr sz="1300" b="1" spc="-114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spc="90" dirty="0">
                <a:solidFill>
                  <a:srgbClr val="064752"/>
                </a:solidFill>
                <a:latin typeface="Calibri"/>
                <a:cs typeface="Calibri"/>
              </a:rPr>
              <a:t>CE</a:t>
            </a:r>
            <a:r>
              <a:rPr sz="1300" b="1" spc="370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spc="140" dirty="0">
                <a:solidFill>
                  <a:srgbClr val="064752"/>
                </a:solidFill>
                <a:latin typeface="Calibri"/>
                <a:cs typeface="Calibri"/>
              </a:rPr>
              <a:t>FUNDING: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9"/>
              </a:spcBef>
            </a:pPr>
            <a:r>
              <a:rPr sz="1100" spc="-10" dirty="0">
                <a:latin typeface="Calibri"/>
                <a:cs typeface="Calibri"/>
              </a:rPr>
              <a:t>$24.9M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Calibri"/>
              <a:cs typeface="Calibri"/>
            </a:endParaRPr>
          </a:p>
          <a:p>
            <a:pPr marL="15875">
              <a:lnSpc>
                <a:spcPct val="100000"/>
              </a:lnSpc>
              <a:spcBef>
                <a:spcPts val="5"/>
              </a:spcBef>
            </a:pPr>
            <a:r>
              <a:rPr sz="1300" b="1" spc="90" dirty="0">
                <a:solidFill>
                  <a:srgbClr val="064752"/>
                </a:solidFill>
                <a:latin typeface="Calibri"/>
                <a:cs typeface="Calibri"/>
              </a:rPr>
              <a:t>PR</a:t>
            </a:r>
            <a:r>
              <a:rPr sz="1300" b="1" spc="-130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spc="135" dirty="0">
                <a:solidFill>
                  <a:srgbClr val="064752"/>
                </a:solidFill>
                <a:latin typeface="Calibri"/>
                <a:cs typeface="Calibri"/>
              </a:rPr>
              <a:t>OPER</a:t>
            </a:r>
            <a:r>
              <a:rPr sz="1300" b="1" spc="-130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spc="90" dirty="0">
                <a:solidFill>
                  <a:srgbClr val="064752"/>
                </a:solidFill>
                <a:latin typeface="Calibri"/>
                <a:cs typeface="Calibri"/>
              </a:rPr>
              <a:t>TY</a:t>
            </a:r>
            <a:r>
              <a:rPr sz="1300" b="1" spc="305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spc="114" dirty="0">
                <a:solidFill>
                  <a:srgbClr val="064752"/>
                </a:solidFill>
                <a:latin typeface="Calibri"/>
                <a:cs typeface="Calibri"/>
              </a:rPr>
              <a:t>TYPE:</a:t>
            </a:r>
            <a:endParaRPr sz="1300">
              <a:latin typeface="Calibri"/>
              <a:cs typeface="Calibri"/>
            </a:endParaRPr>
          </a:p>
          <a:p>
            <a:pPr marL="12700" marR="114935">
              <a:lnSpc>
                <a:spcPct val="106100"/>
              </a:lnSpc>
              <a:spcBef>
                <a:spcPts val="409"/>
              </a:spcBef>
            </a:pPr>
            <a:r>
              <a:rPr sz="1100" dirty="0">
                <a:latin typeface="Calibri"/>
                <a:cs typeface="Calibri"/>
              </a:rPr>
              <a:t>333-room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Marriott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hotel,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223-unit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apartment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building,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and </a:t>
            </a:r>
            <a:r>
              <a:rPr sz="1100" dirty="0">
                <a:latin typeface="Calibri"/>
                <a:cs typeface="Calibri"/>
              </a:rPr>
              <a:t>90,000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SF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retail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Calibri"/>
              <a:cs typeface="Calibri"/>
            </a:endParaRPr>
          </a:p>
          <a:p>
            <a:pPr marL="15875">
              <a:lnSpc>
                <a:spcPct val="100000"/>
              </a:lnSpc>
              <a:spcBef>
                <a:spcPts val="5"/>
              </a:spcBef>
            </a:pP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S</a:t>
            </a:r>
            <a:r>
              <a:rPr sz="1300" b="1" spc="-125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C</a:t>
            </a:r>
            <a:r>
              <a:rPr sz="1300" b="1" spc="-120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O</a:t>
            </a:r>
            <a:r>
              <a:rPr sz="1300" b="1" spc="-114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P</a:t>
            </a:r>
            <a:r>
              <a:rPr sz="1300" b="1" spc="-110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E</a:t>
            </a:r>
            <a:r>
              <a:rPr sz="1300" b="1" spc="315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O</a:t>
            </a:r>
            <a:r>
              <a:rPr sz="1300" b="1" spc="-114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F</a:t>
            </a:r>
            <a:r>
              <a:rPr sz="1300" b="1" spc="315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W</a:t>
            </a:r>
            <a:r>
              <a:rPr sz="1300" b="1" spc="-125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O</a:t>
            </a:r>
            <a:r>
              <a:rPr sz="1300" b="1" spc="-114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R</a:t>
            </a:r>
            <a:r>
              <a:rPr sz="1300" b="1" spc="-110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K</a:t>
            </a:r>
            <a:r>
              <a:rPr sz="1300" b="1" spc="315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F</a:t>
            </a:r>
            <a:r>
              <a:rPr sz="1300" b="1" spc="-110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U</a:t>
            </a:r>
            <a:r>
              <a:rPr sz="1300" b="1" spc="-114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N</a:t>
            </a:r>
            <a:r>
              <a:rPr sz="1300" b="1" spc="-110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D</a:t>
            </a:r>
            <a:r>
              <a:rPr sz="1300" b="1" spc="-114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E</a:t>
            </a:r>
            <a:r>
              <a:rPr sz="1300" b="1" spc="-110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D</a:t>
            </a:r>
            <a:r>
              <a:rPr sz="1300" b="1" spc="315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spc="65" dirty="0">
                <a:solidFill>
                  <a:srgbClr val="064752"/>
                </a:solidFill>
                <a:latin typeface="Calibri"/>
                <a:cs typeface="Calibri"/>
              </a:rPr>
              <a:t>BY</a:t>
            </a:r>
            <a:r>
              <a:rPr sz="1300" b="1" spc="315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spc="155" dirty="0">
                <a:solidFill>
                  <a:srgbClr val="064752"/>
                </a:solidFill>
                <a:latin typeface="Calibri"/>
                <a:cs typeface="Calibri"/>
              </a:rPr>
              <a:t>C-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PA</a:t>
            </a:r>
            <a:r>
              <a:rPr sz="1300" b="1" spc="-130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C</a:t>
            </a:r>
            <a:r>
              <a:rPr sz="1300" b="1" spc="-110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E</a:t>
            </a:r>
            <a:r>
              <a:rPr sz="1300" b="1" spc="-135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spc="-50" dirty="0">
                <a:solidFill>
                  <a:srgbClr val="064752"/>
                </a:solidFill>
                <a:latin typeface="Calibri"/>
                <a:cs typeface="Calibri"/>
              </a:rPr>
              <a:t>:</a:t>
            </a:r>
            <a:endParaRPr sz="1300">
              <a:latin typeface="Calibri"/>
              <a:cs typeface="Calibri"/>
            </a:endParaRPr>
          </a:p>
          <a:p>
            <a:pPr marL="12700" marR="342900">
              <a:lnSpc>
                <a:spcPct val="106100"/>
              </a:lnSpc>
              <a:spcBef>
                <a:spcPts val="409"/>
              </a:spcBef>
            </a:pPr>
            <a:r>
              <a:rPr sz="1100" spc="-10" dirty="0">
                <a:latin typeface="Calibri"/>
                <a:cs typeface="Calibri"/>
              </a:rPr>
              <a:t>Roofing,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heat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pumps,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interior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exterior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lighting,</a:t>
            </a:r>
            <a:r>
              <a:rPr sz="1100" spc="-25" dirty="0">
                <a:latin typeface="Calibri"/>
                <a:cs typeface="Calibri"/>
              </a:rPr>
              <a:t> and </a:t>
            </a:r>
            <a:r>
              <a:rPr sz="1100" dirty="0">
                <a:latin typeface="Calibri"/>
                <a:cs typeface="Calibri"/>
              </a:rPr>
              <a:t>domestic</a:t>
            </a:r>
            <a:r>
              <a:rPr sz="1100" spc="-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water</a:t>
            </a:r>
            <a:r>
              <a:rPr sz="1100" spc="-5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fixtures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Calibri"/>
              <a:cs typeface="Calibri"/>
            </a:endParaRPr>
          </a:p>
          <a:p>
            <a:pPr marL="12700" marR="5080" algn="just">
              <a:lnSpc>
                <a:spcPct val="106100"/>
              </a:lnSpc>
              <a:spcBef>
                <a:spcPts val="5"/>
              </a:spcBef>
            </a:pPr>
            <a:r>
              <a:rPr sz="1100" i="1" dirty="0">
                <a:latin typeface="Calibri"/>
                <a:cs typeface="Calibri"/>
              </a:rPr>
              <a:t>“It</a:t>
            </a:r>
            <a:r>
              <a:rPr sz="1100" i="1" spc="14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was</a:t>
            </a:r>
            <a:r>
              <a:rPr sz="1100" i="1" spc="14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great</a:t>
            </a:r>
            <a:r>
              <a:rPr sz="1100" i="1" spc="15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working</a:t>
            </a:r>
            <a:r>
              <a:rPr sz="1100" i="1" spc="14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with</a:t>
            </a:r>
            <a:r>
              <a:rPr sz="1100" i="1" spc="15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the</a:t>
            </a:r>
            <a:r>
              <a:rPr sz="1100" i="1" spc="14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Petros</a:t>
            </a:r>
            <a:r>
              <a:rPr sz="1100" i="1" spc="15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PACE</a:t>
            </a:r>
            <a:r>
              <a:rPr sz="1100" i="1" spc="14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Finance</a:t>
            </a:r>
            <a:r>
              <a:rPr sz="1100" i="1" spc="150" dirty="0">
                <a:latin typeface="Calibri"/>
                <a:cs typeface="Calibri"/>
              </a:rPr>
              <a:t> </a:t>
            </a:r>
            <a:r>
              <a:rPr sz="1100" i="1" spc="-20" dirty="0">
                <a:latin typeface="Calibri"/>
                <a:cs typeface="Calibri"/>
              </a:rPr>
              <a:t>team. </a:t>
            </a:r>
            <a:r>
              <a:rPr sz="1100" i="1" dirty="0">
                <a:latin typeface="Calibri"/>
                <a:cs typeface="Calibri"/>
              </a:rPr>
              <a:t>Their</a:t>
            </a:r>
            <a:r>
              <a:rPr sz="1100" i="1" spc="47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experience</a:t>
            </a:r>
            <a:r>
              <a:rPr sz="1100" i="1" spc="48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handling</a:t>
            </a:r>
            <a:r>
              <a:rPr sz="1100" i="1" spc="48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large</a:t>
            </a:r>
            <a:r>
              <a:rPr sz="1100" i="1" spc="480" dirty="0">
                <a:latin typeface="Calibri"/>
                <a:cs typeface="Calibri"/>
              </a:rPr>
              <a:t> </a:t>
            </a:r>
            <a:r>
              <a:rPr sz="1100" i="1" spc="-10" dirty="0">
                <a:latin typeface="Calibri"/>
                <a:cs typeface="Calibri"/>
              </a:rPr>
              <a:t>C-</a:t>
            </a:r>
            <a:r>
              <a:rPr sz="1100" i="1" dirty="0">
                <a:latin typeface="Calibri"/>
                <a:cs typeface="Calibri"/>
              </a:rPr>
              <a:t>PACE</a:t>
            </a:r>
            <a:r>
              <a:rPr sz="1100" i="1" spc="48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transactions</a:t>
            </a:r>
            <a:r>
              <a:rPr sz="1100" i="1" spc="475" dirty="0">
                <a:latin typeface="Calibri"/>
                <a:cs typeface="Calibri"/>
              </a:rPr>
              <a:t> </a:t>
            </a:r>
            <a:r>
              <a:rPr sz="1100" i="1" spc="-25" dirty="0">
                <a:latin typeface="Calibri"/>
                <a:cs typeface="Calibri"/>
              </a:rPr>
              <a:t>is </a:t>
            </a:r>
            <a:r>
              <a:rPr sz="1100" i="1" dirty="0">
                <a:latin typeface="Calibri"/>
                <a:cs typeface="Calibri"/>
              </a:rPr>
              <a:t>unparalleled.</a:t>
            </a:r>
            <a:r>
              <a:rPr sz="1100" i="1" spc="8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The</a:t>
            </a:r>
            <a:r>
              <a:rPr sz="1100" i="1" spc="7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PACE</a:t>
            </a:r>
            <a:r>
              <a:rPr sz="1100" i="1" spc="7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financing</a:t>
            </a:r>
            <a:r>
              <a:rPr sz="1100" i="1" spc="7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solution</a:t>
            </a:r>
            <a:r>
              <a:rPr sz="1100" i="1" spc="8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will</a:t>
            </a:r>
            <a:r>
              <a:rPr sz="1100" i="1" spc="8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provide</a:t>
            </a:r>
            <a:r>
              <a:rPr sz="1100" i="1" spc="75" dirty="0">
                <a:latin typeface="Calibri"/>
                <a:cs typeface="Calibri"/>
              </a:rPr>
              <a:t> </a:t>
            </a:r>
            <a:r>
              <a:rPr sz="1100" i="1" spc="-10" dirty="0">
                <a:latin typeface="Calibri"/>
                <a:cs typeface="Calibri"/>
              </a:rPr>
              <a:t>long- </a:t>
            </a:r>
            <a:r>
              <a:rPr sz="1100" i="1" dirty="0">
                <a:latin typeface="Calibri"/>
                <a:cs typeface="Calibri"/>
              </a:rPr>
              <a:t>term</a:t>
            </a:r>
            <a:r>
              <a:rPr sz="1100" i="1" spc="4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stability</a:t>
            </a:r>
            <a:r>
              <a:rPr sz="1100" i="1" spc="6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for</a:t>
            </a:r>
            <a:r>
              <a:rPr sz="1100" i="1" spc="5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our</a:t>
            </a:r>
            <a:r>
              <a:rPr sz="1100" i="1" spc="5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capital</a:t>
            </a:r>
            <a:r>
              <a:rPr sz="1100" i="1" spc="5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stack,</a:t>
            </a:r>
            <a:r>
              <a:rPr sz="1100" i="1" spc="5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and</a:t>
            </a:r>
            <a:r>
              <a:rPr sz="1100" i="1" spc="5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it</a:t>
            </a:r>
            <a:r>
              <a:rPr sz="1100" i="1" spc="5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pays</a:t>
            </a:r>
            <a:r>
              <a:rPr sz="1100" i="1" spc="5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us</a:t>
            </a:r>
            <a:r>
              <a:rPr sz="1100" i="1" spc="5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back</a:t>
            </a:r>
            <a:r>
              <a:rPr sz="1100" i="1" spc="5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for</a:t>
            </a:r>
            <a:r>
              <a:rPr sz="1100" i="1" spc="55" dirty="0">
                <a:latin typeface="Calibri"/>
                <a:cs typeface="Calibri"/>
              </a:rPr>
              <a:t> </a:t>
            </a:r>
            <a:r>
              <a:rPr sz="1100" i="1" spc="-50" dirty="0">
                <a:latin typeface="Calibri"/>
                <a:cs typeface="Calibri"/>
              </a:rPr>
              <a:t>a</a:t>
            </a:r>
            <a:r>
              <a:rPr sz="1100" i="1" dirty="0">
                <a:latin typeface="Calibri"/>
                <a:cs typeface="Calibri"/>
              </a:rPr>
              <a:t> significant</a:t>
            </a:r>
            <a:r>
              <a:rPr sz="1100" i="1" spc="23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investment</a:t>
            </a:r>
            <a:r>
              <a:rPr sz="1100" i="1" spc="23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in</a:t>
            </a:r>
            <a:r>
              <a:rPr sz="1100" i="1" spc="24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energy</a:t>
            </a:r>
            <a:r>
              <a:rPr sz="1100" i="1" spc="23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efficiency</a:t>
            </a:r>
            <a:r>
              <a:rPr sz="1100" i="1" spc="24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throughout</a:t>
            </a:r>
            <a:r>
              <a:rPr sz="1100" i="1" spc="235" dirty="0">
                <a:latin typeface="Calibri"/>
                <a:cs typeface="Calibri"/>
              </a:rPr>
              <a:t> </a:t>
            </a:r>
            <a:r>
              <a:rPr sz="1100" i="1" spc="-25" dirty="0">
                <a:latin typeface="Calibri"/>
                <a:cs typeface="Calibri"/>
              </a:rPr>
              <a:t>the </a:t>
            </a:r>
            <a:r>
              <a:rPr sz="1100" i="1" dirty="0">
                <a:latin typeface="Calibri"/>
                <a:cs typeface="Calibri"/>
              </a:rPr>
              <a:t>Capitol</a:t>
            </a:r>
            <a:r>
              <a:rPr sz="1100" i="1" spc="-45" dirty="0">
                <a:latin typeface="Calibri"/>
                <a:cs typeface="Calibri"/>
              </a:rPr>
              <a:t> </a:t>
            </a:r>
            <a:r>
              <a:rPr sz="1100" i="1" spc="-10" dirty="0">
                <a:latin typeface="Calibri"/>
                <a:cs typeface="Calibri"/>
              </a:rPr>
              <a:t>District.“</a:t>
            </a:r>
            <a:endParaRPr sz="11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25"/>
              </a:spcBef>
            </a:pPr>
            <a:r>
              <a:rPr sz="1000" dirty="0">
                <a:latin typeface="Calibri"/>
                <a:cs typeface="Calibri"/>
              </a:rPr>
              <a:t>–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Mike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Moylan,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President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of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Shamrock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Development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399" y="1804923"/>
            <a:ext cx="1023888" cy="101091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dirty="0"/>
              <a:t>Petros</a:t>
            </a:r>
            <a:r>
              <a:rPr spc="-25" dirty="0"/>
              <a:t> </a:t>
            </a:r>
            <a:r>
              <a:rPr dirty="0"/>
              <a:t>Portfolio</a:t>
            </a:r>
            <a:r>
              <a:rPr spc="-25" dirty="0"/>
              <a:t> </a:t>
            </a:r>
            <a:r>
              <a:rPr dirty="0"/>
              <a:t>Client</a:t>
            </a:r>
            <a:r>
              <a:rPr spc="-30" dirty="0"/>
              <a:t> </a:t>
            </a:r>
            <a:r>
              <a:rPr dirty="0"/>
              <a:t>Case</a:t>
            </a:r>
            <a:r>
              <a:rPr spc="-25" dirty="0"/>
              <a:t> </a:t>
            </a:r>
            <a:r>
              <a:rPr spc="-10" dirty="0"/>
              <a:t>Study</a:t>
            </a: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700" i="1" spc="-10" dirty="0">
                <a:solidFill>
                  <a:srgbClr val="8D9EB5"/>
                </a:solidFill>
                <a:latin typeface="Calibri-BoldItalic"/>
                <a:cs typeface="Calibri-BoldItalic"/>
              </a:rPr>
              <a:t>Hospitality</a:t>
            </a:r>
            <a:endParaRPr sz="1700">
              <a:latin typeface="Calibri-BoldItalic"/>
              <a:cs typeface="Calibri-BoldItalic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337559"/>
            <a:ext cx="5102352" cy="319928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063239" y="1828800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685800"/>
                </a:moveTo>
                <a:lnTo>
                  <a:pt x="0" y="0"/>
                </a:lnTo>
              </a:path>
            </a:pathLst>
          </a:custGeom>
          <a:ln w="25400">
            <a:solidFill>
              <a:srgbClr val="8D9E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79140" y="1730933"/>
            <a:ext cx="573532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1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In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February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2021,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Kor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Group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secured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$21.4M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C-</a:t>
            </a:r>
            <a:r>
              <a:rPr sz="1400" spc="-20" dirty="0">
                <a:latin typeface="Calibri"/>
                <a:cs typeface="Calibri"/>
              </a:rPr>
              <a:t>PACE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refinance</a:t>
            </a:r>
            <a:r>
              <a:rPr sz="1400" spc="-20" dirty="0">
                <a:latin typeface="Calibri"/>
                <a:cs typeface="Calibri"/>
              </a:rPr>
              <a:t> PACE </a:t>
            </a:r>
            <a:r>
              <a:rPr sz="1400" spc="-10" dirty="0">
                <a:latin typeface="Calibri"/>
                <a:cs typeface="Calibri"/>
              </a:rPr>
              <a:t>improvements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that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were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recently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installed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during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0" dirty="0">
                <a:latin typeface="Calibri"/>
                <a:cs typeface="Calibri"/>
              </a:rPr>
              <a:t> renovation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historic Flatiron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Building,</a:t>
            </a:r>
            <a:r>
              <a:rPr sz="1400" spc="-10" dirty="0">
                <a:latin typeface="Calibri"/>
                <a:cs typeface="Calibri"/>
              </a:rPr>
              <a:t> transforming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into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Francisco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Proper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Hotel.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33033" y="3210040"/>
            <a:ext cx="3216910" cy="225679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680"/>
              </a:spcBef>
            </a:pPr>
            <a:r>
              <a:rPr sz="1300" b="1" spc="75" dirty="0">
                <a:solidFill>
                  <a:srgbClr val="064752"/>
                </a:solidFill>
                <a:latin typeface="Calibri"/>
                <a:cs typeface="Calibri"/>
              </a:rPr>
              <a:t>C-</a:t>
            </a:r>
            <a:r>
              <a:rPr sz="1300" b="1" spc="-125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PA</a:t>
            </a:r>
            <a:r>
              <a:rPr sz="1300" b="1" spc="-114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spc="90" dirty="0">
                <a:solidFill>
                  <a:srgbClr val="064752"/>
                </a:solidFill>
                <a:latin typeface="Calibri"/>
                <a:cs typeface="Calibri"/>
              </a:rPr>
              <a:t>CE</a:t>
            </a:r>
            <a:r>
              <a:rPr sz="1300" b="1" spc="370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spc="140" dirty="0">
                <a:solidFill>
                  <a:srgbClr val="064752"/>
                </a:solidFill>
                <a:latin typeface="Calibri"/>
                <a:cs typeface="Calibri"/>
              </a:rPr>
              <a:t>FUNDING: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9"/>
              </a:spcBef>
            </a:pPr>
            <a:r>
              <a:rPr sz="1100" spc="-10" dirty="0">
                <a:latin typeface="Calibri"/>
                <a:cs typeface="Calibri"/>
              </a:rPr>
              <a:t>$21.4M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800">
              <a:latin typeface="Calibri"/>
              <a:cs typeface="Calibri"/>
            </a:endParaRPr>
          </a:p>
          <a:p>
            <a:pPr marL="15875">
              <a:lnSpc>
                <a:spcPct val="100000"/>
              </a:lnSpc>
            </a:pPr>
            <a:r>
              <a:rPr sz="1300" b="1" spc="90" dirty="0">
                <a:solidFill>
                  <a:srgbClr val="064752"/>
                </a:solidFill>
                <a:latin typeface="Calibri"/>
                <a:cs typeface="Calibri"/>
              </a:rPr>
              <a:t>PR</a:t>
            </a:r>
            <a:r>
              <a:rPr sz="1300" b="1" spc="-130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spc="135" dirty="0">
                <a:solidFill>
                  <a:srgbClr val="064752"/>
                </a:solidFill>
                <a:latin typeface="Calibri"/>
                <a:cs typeface="Calibri"/>
              </a:rPr>
              <a:t>OPER</a:t>
            </a:r>
            <a:r>
              <a:rPr sz="1300" b="1" spc="-130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spc="90" dirty="0">
                <a:solidFill>
                  <a:srgbClr val="064752"/>
                </a:solidFill>
                <a:latin typeface="Calibri"/>
                <a:cs typeface="Calibri"/>
              </a:rPr>
              <a:t>TY</a:t>
            </a:r>
            <a:r>
              <a:rPr sz="1300" b="1" spc="305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spc="114" dirty="0">
                <a:solidFill>
                  <a:srgbClr val="064752"/>
                </a:solidFill>
                <a:latin typeface="Calibri"/>
                <a:cs typeface="Calibri"/>
              </a:rPr>
              <a:t>TYPE: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1100" dirty="0">
                <a:latin typeface="Calibri"/>
                <a:cs typeface="Calibri"/>
              </a:rPr>
              <a:t>131-key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luxury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boutique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hotel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800">
              <a:latin typeface="Calibri"/>
              <a:cs typeface="Calibri"/>
            </a:endParaRPr>
          </a:p>
          <a:p>
            <a:pPr marL="15875">
              <a:lnSpc>
                <a:spcPct val="100000"/>
              </a:lnSpc>
            </a:pP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S</a:t>
            </a:r>
            <a:r>
              <a:rPr sz="1300" b="1" spc="-125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C</a:t>
            </a:r>
            <a:r>
              <a:rPr sz="1300" b="1" spc="-120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O</a:t>
            </a:r>
            <a:r>
              <a:rPr sz="1300" b="1" spc="-114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P</a:t>
            </a:r>
            <a:r>
              <a:rPr sz="1300" b="1" spc="-110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E</a:t>
            </a:r>
            <a:r>
              <a:rPr sz="1300" b="1" spc="315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O</a:t>
            </a:r>
            <a:r>
              <a:rPr sz="1300" b="1" spc="-114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F</a:t>
            </a:r>
            <a:r>
              <a:rPr sz="1300" b="1" spc="315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W</a:t>
            </a:r>
            <a:r>
              <a:rPr sz="1300" b="1" spc="-125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O</a:t>
            </a:r>
            <a:r>
              <a:rPr sz="1300" b="1" spc="-114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R</a:t>
            </a:r>
            <a:r>
              <a:rPr sz="1300" b="1" spc="-110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K</a:t>
            </a:r>
            <a:r>
              <a:rPr sz="1300" b="1" spc="315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F</a:t>
            </a:r>
            <a:r>
              <a:rPr sz="1300" b="1" spc="-110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U</a:t>
            </a:r>
            <a:r>
              <a:rPr sz="1300" b="1" spc="-114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N</a:t>
            </a:r>
            <a:r>
              <a:rPr sz="1300" b="1" spc="-110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D</a:t>
            </a:r>
            <a:r>
              <a:rPr sz="1300" b="1" spc="-114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E</a:t>
            </a:r>
            <a:r>
              <a:rPr sz="1300" b="1" spc="-110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D</a:t>
            </a:r>
            <a:r>
              <a:rPr sz="1300" b="1" spc="315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spc="65" dirty="0">
                <a:solidFill>
                  <a:srgbClr val="064752"/>
                </a:solidFill>
                <a:latin typeface="Calibri"/>
                <a:cs typeface="Calibri"/>
              </a:rPr>
              <a:t>BY</a:t>
            </a:r>
            <a:r>
              <a:rPr sz="1300" b="1" spc="315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spc="155" dirty="0">
                <a:solidFill>
                  <a:srgbClr val="064752"/>
                </a:solidFill>
                <a:latin typeface="Calibri"/>
                <a:cs typeface="Calibri"/>
              </a:rPr>
              <a:t>C-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PA</a:t>
            </a:r>
            <a:r>
              <a:rPr sz="1300" b="1" spc="-130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C</a:t>
            </a:r>
            <a:r>
              <a:rPr sz="1300" b="1" spc="-110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E</a:t>
            </a:r>
            <a:r>
              <a:rPr sz="1300" b="1" spc="-135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spc="-50" dirty="0">
                <a:solidFill>
                  <a:srgbClr val="064752"/>
                </a:solidFill>
                <a:latin typeface="Calibri"/>
                <a:cs typeface="Calibri"/>
              </a:rPr>
              <a:t>:</a:t>
            </a:r>
            <a:endParaRPr sz="1300">
              <a:latin typeface="Calibri"/>
              <a:cs typeface="Calibri"/>
            </a:endParaRPr>
          </a:p>
          <a:p>
            <a:pPr marL="12700" marR="110489">
              <a:lnSpc>
                <a:spcPct val="106100"/>
              </a:lnSpc>
              <a:spcBef>
                <a:spcPts val="409"/>
              </a:spcBef>
            </a:pPr>
            <a:r>
              <a:rPr sz="1100" dirty="0">
                <a:latin typeface="Calibri"/>
                <a:cs typeface="Calibri"/>
              </a:rPr>
              <a:t>Full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seismic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upgrade,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brand-</a:t>
            </a:r>
            <a:r>
              <a:rPr sz="1100" dirty="0">
                <a:latin typeface="Calibri"/>
                <a:cs typeface="Calibri"/>
              </a:rPr>
              <a:t>new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building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systems, </a:t>
            </a:r>
            <a:r>
              <a:rPr sz="1100" dirty="0">
                <a:latin typeface="Calibri"/>
                <a:cs typeface="Calibri"/>
              </a:rPr>
              <a:t>acoustic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windows,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modernized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elevators,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ADA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lifts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8119" y="2066414"/>
            <a:ext cx="2068827" cy="16612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dirty="0"/>
              <a:t>Petros</a:t>
            </a:r>
            <a:r>
              <a:rPr spc="-25" dirty="0"/>
              <a:t> </a:t>
            </a:r>
            <a:r>
              <a:rPr dirty="0"/>
              <a:t>Portfolio</a:t>
            </a:r>
            <a:r>
              <a:rPr spc="-25" dirty="0"/>
              <a:t> </a:t>
            </a:r>
            <a:r>
              <a:rPr dirty="0"/>
              <a:t>Client</a:t>
            </a:r>
            <a:r>
              <a:rPr spc="-30" dirty="0"/>
              <a:t> </a:t>
            </a:r>
            <a:r>
              <a:rPr dirty="0"/>
              <a:t>Case</a:t>
            </a:r>
            <a:r>
              <a:rPr spc="-25" dirty="0"/>
              <a:t> </a:t>
            </a:r>
            <a:r>
              <a:rPr spc="-10" dirty="0"/>
              <a:t>Study</a:t>
            </a: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700" i="1" spc="-10" dirty="0">
                <a:solidFill>
                  <a:srgbClr val="8D9EB5"/>
                </a:solidFill>
                <a:latin typeface="Calibri-BoldItalic"/>
                <a:cs typeface="Calibri-BoldItalic"/>
              </a:rPr>
              <a:t>Multifamily</a:t>
            </a:r>
            <a:endParaRPr sz="1700">
              <a:latin typeface="Calibri-BoldItalic"/>
              <a:cs typeface="Calibri-BoldItal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63239" y="1984077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431800"/>
                </a:moveTo>
                <a:lnTo>
                  <a:pt x="0" y="0"/>
                </a:lnTo>
              </a:path>
            </a:pathLst>
          </a:custGeom>
          <a:ln w="25400">
            <a:solidFill>
              <a:srgbClr val="8D9E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79140" y="1886211"/>
            <a:ext cx="5715635" cy="534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1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Phoenix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Development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Corporation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utilized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C-</a:t>
            </a:r>
            <a:r>
              <a:rPr sz="1400" spc="-20" dirty="0">
                <a:latin typeface="Calibri"/>
                <a:cs typeface="Calibri"/>
              </a:rPr>
              <a:t>PACE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fund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energy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efficient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new </a:t>
            </a:r>
            <a:r>
              <a:rPr sz="1400" spc="-10" dirty="0">
                <a:latin typeface="Calibri"/>
                <a:cs typeface="Calibri"/>
              </a:rPr>
              <a:t>construction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Pullman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Lofts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Santa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Rosa,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California.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33033" y="3210040"/>
            <a:ext cx="3216910" cy="225679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680"/>
              </a:spcBef>
            </a:pPr>
            <a:r>
              <a:rPr sz="1300" b="1" spc="75" dirty="0">
                <a:solidFill>
                  <a:srgbClr val="064752"/>
                </a:solidFill>
                <a:latin typeface="Calibri"/>
                <a:cs typeface="Calibri"/>
              </a:rPr>
              <a:t>C-</a:t>
            </a:r>
            <a:r>
              <a:rPr sz="1300" b="1" spc="-125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PA</a:t>
            </a:r>
            <a:r>
              <a:rPr sz="1300" b="1" spc="-114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spc="90" dirty="0">
                <a:solidFill>
                  <a:srgbClr val="064752"/>
                </a:solidFill>
                <a:latin typeface="Calibri"/>
                <a:cs typeface="Calibri"/>
              </a:rPr>
              <a:t>CE</a:t>
            </a:r>
            <a:r>
              <a:rPr sz="1300" b="1" spc="370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spc="140" dirty="0">
                <a:solidFill>
                  <a:srgbClr val="064752"/>
                </a:solidFill>
                <a:latin typeface="Calibri"/>
                <a:cs typeface="Calibri"/>
              </a:rPr>
              <a:t>FUNDING: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9"/>
              </a:spcBef>
            </a:pPr>
            <a:r>
              <a:rPr sz="1100" spc="-10" dirty="0">
                <a:latin typeface="Calibri"/>
                <a:cs typeface="Calibri"/>
              </a:rPr>
              <a:t>$9.7M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800">
              <a:latin typeface="Calibri"/>
              <a:cs typeface="Calibri"/>
            </a:endParaRPr>
          </a:p>
          <a:p>
            <a:pPr marL="15875">
              <a:lnSpc>
                <a:spcPct val="100000"/>
              </a:lnSpc>
            </a:pPr>
            <a:r>
              <a:rPr sz="1300" b="1" spc="90" dirty="0">
                <a:solidFill>
                  <a:srgbClr val="064752"/>
                </a:solidFill>
                <a:latin typeface="Calibri"/>
                <a:cs typeface="Calibri"/>
              </a:rPr>
              <a:t>PR</a:t>
            </a:r>
            <a:r>
              <a:rPr sz="1300" b="1" spc="-130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spc="135" dirty="0">
                <a:solidFill>
                  <a:srgbClr val="064752"/>
                </a:solidFill>
                <a:latin typeface="Calibri"/>
                <a:cs typeface="Calibri"/>
              </a:rPr>
              <a:t>OPER</a:t>
            </a:r>
            <a:r>
              <a:rPr sz="1300" b="1" spc="-130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spc="90" dirty="0">
                <a:solidFill>
                  <a:srgbClr val="064752"/>
                </a:solidFill>
                <a:latin typeface="Calibri"/>
                <a:cs typeface="Calibri"/>
              </a:rPr>
              <a:t>TY</a:t>
            </a:r>
            <a:r>
              <a:rPr sz="1300" b="1" spc="305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spc="114" dirty="0">
                <a:solidFill>
                  <a:srgbClr val="064752"/>
                </a:solidFill>
                <a:latin typeface="Calibri"/>
                <a:cs typeface="Calibri"/>
              </a:rPr>
              <a:t>TYPE: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1100" dirty="0">
                <a:latin typeface="Calibri"/>
                <a:cs typeface="Calibri"/>
              </a:rPr>
              <a:t>74-unit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multifamily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property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800">
              <a:latin typeface="Calibri"/>
              <a:cs typeface="Calibri"/>
            </a:endParaRPr>
          </a:p>
          <a:p>
            <a:pPr marL="15875">
              <a:lnSpc>
                <a:spcPct val="100000"/>
              </a:lnSpc>
            </a:pP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S</a:t>
            </a:r>
            <a:r>
              <a:rPr sz="1300" b="1" spc="-125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C</a:t>
            </a:r>
            <a:r>
              <a:rPr sz="1300" b="1" spc="-120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O</a:t>
            </a:r>
            <a:r>
              <a:rPr sz="1300" b="1" spc="-114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P</a:t>
            </a:r>
            <a:r>
              <a:rPr sz="1300" b="1" spc="-110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E</a:t>
            </a:r>
            <a:r>
              <a:rPr sz="1300" b="1" spc="315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O</a:t>
            </a:r>
            <a:r>
              <a:rPr sz="1300" b="1" spc="-114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F</a:t>
            </a:r>
            <a:r>
              <a:rPr sz="1300" b="1" spc="315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W</a:t>
            </a:r>
            <a:r>
              <a:rPr sz="1300" b="1" spc="-125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O</a:t>
            </a:r>
            <a:r>
              <a:rPr sz="1300" b="1" spc="-114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R</a:t>
            </a:r>
            <a:r>
              <a:rPr sz="1300" b="1" spc="-110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K</a:t>
            </a:r>
            <a:r>
              <a:rPr sz="1300" b="1" spc="315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F</a:t>
            </a:r>
            <a:r>
              <a:rPr sz="1300" b="1" spc="-110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U</a:t>
            </a:r>
            <a:r>
              <a:rPr sz="1300" b="1" spc="-114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N</a:t>
            </a:r>
            <a:r>
              <a:rPr sz="1300" b="1" spc="-110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D</a:t>
            </a:r>
            <a:r>
              <a:rPr sz="1300" b="1" spc="-114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E</a:t>
            </a:r>
            <a:r>
              <a:rPr sz="1300" b="1" spc="-110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D</a:t>
            </a:r>
            <a:r>
              <a:rPr sz="1300" b="1" spc="315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spc="65" dirty="0">
                <a:solidFill>
                  <a:srgbClr val="064752"/>
                </a:solidFill>
                <a:latin typeface="Calibri"/>
                <a:cs typeface="Calibri"/>
              </a:rPr>
              <a:t>BY</a:t>
            </a:r>
            <a:r>
              <a:rPr sz="1300" b="1" spc="315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spc="155" dirty="0">
                <a:solidFill>
                  <a:srgbClr val="064752"/>
                </a:solidFill>
                <a:latin typeface="Calibri"/>
                <a:cs typeface="Calibri"/>
              </a:rPr>
              <a:t>C-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PA</a:t>
            </a:r>
            <a:r>
              <a:rPr sz="1300" b="1" spc="-130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C</a:t>
            </a:r>
            <a:r>
              <a:rPr sz="1300" b="1" spc="-110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E</a:t>
            </a:r>
            <a:r>
              <a:rPr sz="1300" b="1" spc="-135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spc="-50" dirty="0">
                <a:solidFill>
                  <a:srgbClr val="064752"/>
                </a:solidFill>
                <a:latin typeface="Calibri"/>
                <a:cs typeface="Calibri"/>
              </a:rPr>
              <a:t>:</a:t>
            </a:r>
            <a:endParaRPr sz="1300">
              <a:latin typeface="Calibri"/>
              <a:cs typeface="Calibri"/>
            </a:endParaRPr>
          </a:p>
          <a:p>
            <a:pPr marL="12700" marR="15240">
              <a:lnSpc>
                <a:spcPct val="106100"/>
              </a:lnSpc>
              <a:spcBef>
                <a:spcPts val="409"/>
              </a:spcBef>
            </a:pPr>
            <a:r>
              <a:rPr sz="1100" dirty="0">
                <a:latin typeface="Calibri"/>
                <a:cs typeface="Calibri"/>
              </a:rPr>
              <a:t>Building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envelope,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upgrades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plumbing,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electrical,</a:t>
            </a:r>
            <a:r>
              <a:rPr sz="1100" spc="-25" dirty="0">
                <a:latin typeface="Calibri"/>
                <a:cs typeface="Calibri"/>
              </a:rPr>
              <a:t> and </a:t>
            </a:r>
            <a:r>
              <a:rPr sz="1100" dirty="0">
                <a:latin typeface="Calibri"/>
                <a:cs typeface="Calibri"/>
              </a:rPr>
              <a:t>mechanical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systems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420" y="1808236"/>
            <a:ext cx="1793748" cy="81792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3337559"/>
            <a:ext cx="5102351" cy="319928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dirty="0"/>
              <a:t>Petros</a:t>
            </a:r>
            <a:r>
              <a:rPr spc="-25" dirty="0"/>
              <a:t> </a:t>
            </a:r>
            <a:r>
              <a:rPr dirty="0"/>
              <a:t>Portfolio</a:t>
            </a:r>
            <a:r>
              <a:rPr spc="-25" dirty="0"/>
              <a:t> </a:t>
            </a:r>
            <a:r>
              <a:rPr dirty="0"/>
              <a:t>Client</a:t>
            </a:r>
            <a:r>
              <a:rPr spc="-30" dirty="0"/>
              <a:t> </a:t>
            </a:r>
            <a:r>
              <a:rPr dirty="0"/>
              <a:t>Case</a:t>
            </a:r>
            <a:r>
              <a:rPr spc="-25" dirty="0"/>
              <a:t> </a:t>
            </a:r>
            <a:r>
              <a:rPr spc="-10" dirty="0"/>
              <a:t>Study</a:t>
            </a: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700" i="1" dirty="0">
                <a:solidFill>
                  <a:srgbClr val="8D9EB5"/>
                </a:solidFill>
                <a:latin typeface="Calibri-BoldItalic"/>
                <a:cs typeface="Calibri-BoldItalic"/>
              </a:rPr>
              <a:t>Senior</a:t>
            </a:r>
            <a:r>
              <a:rPr sz="1700" i="1" spc="-30" dirty="0">
                <a:solidFill>
                  <a:srgbClr val="8D9EB5"/>
                </a:solidFill>
                <a:latin typeface="Calibri-BoldItalic"/>
                <a:cs typeface="Calibri-BoldItalic"/>
              </a:rPr>
              <a:t> </a:t>
            </a:r>
            <a:r>
              <a:rPr sz="1700" i="1" spc="-10" dirty="0">
                <a:solidFill>
                  <a:srgbClr val="8D9EB5"/>
                </a:solidFill>
                <a:latin typeface="Calibri-BoldItalic"/>
                <a:cs typeface="Calibri-BoldItalic"/>
              </a:rPr>
              <a:t>Living</a:t>
            </a:r>
            <a:endParaRPr sz="1700">
              <a:latin typeface="Calibri-BoldItalic"/>
              <a:cs typeface="Calibri-BoldItalic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337559"/>
            <a:ext cx="5102352" cy="319928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1519" y="1828800"/>
            <a:ext cx="1755647" cy="954596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063239" y="1984077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685800"/>
                </a:moveTo>
                <a:lnTo>
                  <a:pt x="0" y="0"/>
                </a:lnTo>
              </a:path>
            </a:pathLst>
          </a:custGeom>
          <a:ln w="25400">
            <a:solidFill>
              <a:srgbClr val="8D9E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79140" y="1886211"/>
            <a:ext cx="620522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1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Leo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Brown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Group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utilized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C-</a:t>
            </a:r>
            <a:r>
              <a:rPr sz="1400" spc="-20" dirty="0">
                <a:latin typeface="Calibri"/>
                <a:cs typeface="Calibri"/>
              </a:rPr>
              <a:t>PACE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funding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energy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efficiency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measures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incorporated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new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construction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Traditions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Lebanon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senior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living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community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in </a:t>
            </a:r>
            <a:r>
              <a:rPr sz="1400" dirty="0">
                <a:latin typeface="Calibri"/>
                <a:cs typeface="Calibri"/>
              </a:rPr>
              <a:t>Lebanon,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Ohio.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6133033" y="3210040"/>
            <a:ext cx="3481704" cy="398145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680"/>
              </a:spcBef>
            </a:pPr>
            <a:r>
              <a:rPr sz="1300" b="1" spc="75" dirty="0">
                <a:solidFill>
                  <a:srgbClr val="064752"/>
                </a:solidFill>
                <a:latin typeface="Calibri"/>
                <a:cs typeface="Calibri"/>
              </a:rPr>
              <a:t>C-</a:t>
            </a:r>
            <a:r>
              <a:rPr sz="1300" b="1" spc="-125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PA</a:t>
            </a:r>
            <a:r>
              <a:rPr sz="1300" b="1" spc="-114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spc="90" dirty="0">
                <a:solidFill>
                  <a:srgbClr val="064752"/>
                </a:solidFill>
                <a:latin typeface="Calibri"/>
                <a:cs typeface="Calibri"/>
              </a:rPr>
              <a:t>CE</a:t>
            </a:r>
            <a:r>
              <a:rPr sz="1300" b="1" spc="370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spc="140" dirty="0">
                <a:solidFill>
                  <a:srgbClr val="064752"/>
                </a:solidFill>
                <a:latin typeface="Calibri"/>
                <a:cs typeface="Calibri"/>
              </a:rPr>
              <a:t>FUNDING:</a:t>
            </a:r>
            <a:endParaRPr sz="1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9"/>
              </a:spcBef>
            </a:pPr>
            <a:r>
              <a:rPr sz="1100" spc="-10" dirty="0">
                <a:latin typeface="Calibri"/>
                <a:cs typeface="Calibri"/>
              </a:rPr>
              <a:t>$7.9M</a:t>
            </a: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800" dirty="0">
              <a:latin typeface="Calibri"/>
              <a:cs typeface="Calibri"/>
            </a:endParaRPr>
          </a:p>
          <a:p>
            <a:pPr marL="15875">
              <a:lnSpc>
                <a:spcPct val="100000"/>
              </a:lnSpc>
            </a:pPr>
            <a:r>
              <a:rPr sz="1300" b="1" spc="90" dirty="0">
                <a:solidFill>
                  <a:srgbClr val="064752"/>
                </a:solidFill>
                <a:latin typeface="Calibri"/>
                <a:cs typeface="Calibri"/>
              </a:rPr>
              <a:t>PR</a:t>
            </a:r>
            <a:r>
              <a:rPr sz="1300" b="1" spc="-130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spc="135" dirty="0">
                <a:solidFill>
                  <a:srgbClr val="064752"/>
                </a:solidFill>
                <a:latin typeface="Calibri"/>
                <a:cs typeface="Calibri"/>
              </a:rPr>
              <a:t>OPER</a:t>
            </a:r>
            <a:r>
              <a:rPr sz="1300" b="1" spc="-130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spc="90" dirty="0">
                <a:solidFill>
                  <a:srgbClr val="064752"/>
                </a:solidFill>
                <a:latin typeface="Calibri"/>
                <a:cs typeface="Calibri"/>
              </a:rPr>
              <a:t>TY</a:t>
            </a:r>
            <a:r>
              <a:rPr sz="1300" b="1" spc="305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spc="114" dirty="0">
                <a:solidFill>
                  <a:srgbClr val="064752"/>
                </a:solidFill>
                <a:latin typeface="Calibri"/>
                <a:cs typeface="Calibri"/>
              </a:rPr>
              <a:t>TYPE:</a:t>
            </a:r>
            <a:endParaRPr sz="1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1100" dirty="0">
                <a:latin typeface="Calibri"/>
                <a:cs typeface="Calibri"/>
              </a:rPr>
              <a:t>146-unit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senior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living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community</a:t>
            </a: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800" dirty="0">
              <a:latin typeface="Calibri"/>
              <a:cs typeface="Calibri"/>
            </a:endParaRPr>
          </a:p>
          <a:p>
            <a:pPr marL="15875">
              <a:lnSpc>
                <a:spcPct val="100000"/>
              </a:lnSpc>
            </a:pP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S</a:t>
            </a:r>
            <a:r>
              <a:rPr sz="1300" b="1" spc="-125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C</a:t>
            </a:r>
            <a:r>
              <a:rPr sz="1300" b="1" spc="-120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O</a:t>
            </a:r>
            <a:r>
              <a:rPr sz="1300" b="1" spc="-114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P</a:t>
            </a:r>
            <a:r>
              <a:rPr sz="1300" b="1" spc="-110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E</a:t>
            </a:r>
            <a:r>
              <a:rPr sz="1300" b="1" spc="315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O</a:t>
            </a:r>
            <a:r>
              <a:rPr sz="1300" b="1" spc="-114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F</a:t>
            </a:r>
            <a:r>
              <a:rPr sz="1300" b="1" spc="315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W</a:t>
            </a:r>
            <a:r>
              <a:rPr sz="1300" b="1" spc="-125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O</a:t>
            </a:r>
            <a:r>
              <a:rPr sz="1300" b="1" spc="-114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R</a:t>
            </a:r>
            <a:r>
              <a:rPr sz="1300" b="1" spc="-110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K</a:t>
            </a:r>
            <a:r>
              <a:rPr sz="1300" b="1" spc="315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F</a:t>
            </a:r>
            <a:r>
              <a:rPr sz="1300" b="1" spc="-110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U</a:t>
            </a:r>
            <a:r>
              <a:rPr sz="1300" b="1" spc="-114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N</a:t>
            </a:r>
            <a:r>
              <a:rPr sz="1300" b="1" spc="-110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D</a:t>
            </a:r>
            <a:r>
              <a:rPr sz="1300" b="1" spc="-114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E</a:t>
            </a:r>
            <a:r>
              <a:rPr sz="1300" b="1" spc="-110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D</a:t>
            </a:r>
            <a:r>
              <a:rPr sz="1300" b="1" spc="315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spc="65" dirty="0">
                <a:solidFill>
                  <a:srgbClr val="064752"/>
                </a:solidFill>
                <a:latin typeface="Calibri"/>
                <a:cs typeface="Calibri"/>
              </a:rPr>
              <a:t>BY</a:t>
            </a:r>
            <a:r>
              <a:rPr sz="1300" b="1" spc="315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spc="155" dirty="0">
                <a:solidFill>
                  <a:srgbClr val="064752"/>
                </a:solidFill>
                <a:latin typeface="Calibri"/>
                <a:cs typeface="Calibri"/>
              </a:rPr>
              <a:t>C-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PA</a:t>
            </a:r>
            <a:r>
              <a:rPr sz="1300" b="1" spc="-130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C</a:t>
            </a:r>
            <a:r>
              <a:rPr sz="1300" b="1" spc="-110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E</a:t>
            </a:r>
            <a:r>
              <a:rPr sz="1300" b="1" spc="-135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spc="-50" dirty="0">
                <a:solidFill>
                  <a:srgbClr val="064752"/>
                </a:solidFill>
                <a:latin typeface="Calibri"/>
                <a:cs typeface="Calibri"/>
              </a:rPr>
              <a:t>:</a:t>
            </a:r>
            <a:endParaRPr sz="1300" dirty="0">
              <a:latin typeface="Calibri"/>
              <a:cs typeface="Calibri"/>
            </a:endParaRPr>
          </a:p>
          <a:p>
            <a:pPr marL="12700" marR="254635">
              <a:lnSpc>
                <a:spcPct val="106100"/>
              </a:lnSpc>
              <a:spcBef>
                <a:spcPts val="409"/>
              </a:spcBef>
            </a:pPr>
            <a:r>
              <a:rPr sz="1100" dirty="0">
                <a:latin typeface="Calibri"/>
                <a:cs typeface="Calibri"/>
              </a:rPr>
              <a:t>Comprehensive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building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envelope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slab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upgrade,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LED </a:t>
            </a:r>
            <a:r>
              <a:rPr sz="1100" dirty="0">
                <a:latin typeface="Calibri"/>
                <a:cs typeface="Calibri"/>
              </a:rPr>
              <a:t>lighting,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HVAC</a:t>
            </a: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 dirty="0">
              <a:latin typeface="Calibri"/>
              <a:cs typeface="Calibri"/>
            </a:endParaRPr>
          </a:p>
          <a:p>
            <a:pPr marL="12700" marR="5080" algn="just">
              <a:lnSpc>
                <a:spcPct val="106100"/>
              </a:lnSpc>
            </a:pPr>
            <a:r>
              <a:rPr sz="1100" i="1" dirty="0">
                <a:latin typeface="Calibri"/>
                <a:cs typeface="Calibri"/>
              </a:rPr>
              <a:t>“Our</a:t>
            </a:r>
            <a:r>
              <a:rPr sz="1100" i="1" spc="20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mission</a:t>
            </a:r>
            <a:r>
              <a:rPr sz="1100" i="1" spc="21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is</a:t>
            </a:r>
            <a:r>
              <a:rPr sz="1100" i="1" spc="204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to</a:t>
            </a:r>
            <a:r>
              <a:rPr sz="1100" i="1" spc="204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develop</a:t>
            </a:r>
            <a:r>
              <a:rPr sz="1100" i="1" spc="204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vibrant</a:t>
            </a:r>
            <a:r>
              <a:rPr sz="1100" i="1" spc="204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and</a:t>
            </a:r>
            <a:r>
              <a:rPr sz="1100" i="1" spc="204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functional</a:t>
            </a:r>
            <a:r>
              <a:rPr sz="1100" i="1" spc="204" dirty="0">
                <a:latin typeface="Calibri"/>
                <a:cs typeface="Calibri"/>
              </a:rPr>
              <a:t> </a:t>
            </a:r>
            <a:r>
              <a:rPr sz="1100" i="1" spc="-10" dirty="0">
                <a:latin typeface="Calibri"/>
                <a:cs typeface="Calibri"/>
              </a:rPr>
              <a:t>settings </a:t>
            </a:r>
            <a:r>
              <a:rPr sz="1100" i="1" dirty="0">
                <a:latin typeface="Calibri"/>
                <a:cs typeface="Calibri"/>
              </a:rPr>
              <a:t>that</a:t>
            </a:r>
            <a:r>
              <a:rPr sz="1100" i="1" spc="9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serve</a:t>
            </a:r>
            <a:r>
              <a:rPr sz="1100" i="1" spc="9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the</a:t>
            </a:r>
            <a:r>
              <a:rPr sz="1100" i="1" spc="9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needs</a:t>
            </a:r>
            <a:r>
              <a:rPr sz="1100" i="1" spc="9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of</a:t>
            </a:r>
            <a:r>
              <a:rPr sz="1100" i="1" spc="9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our</a:t>
            </a:r>
            <a:r>
              <a:rPr sz="1100" i="1" spc="10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residents.</a:t>
            </a:r>
            <a:r>
              <a:rPr sz="1100" i="1" spc="95" dirty="0">
                <a:latin typeface="Calibri"/>
                <a:cs typeface="Calibri"/>
              </a:rPr>
              <a:t> </a:t>
            </a:r>
            <a:r>
              <a:rPr sz="1100" i="1" spc="-10" dirty="0">
                <a:latin typeface="Calibri"/>
                <a:cs typeface="Calibri"/>
              </a:rPr>
              <a:t>C-</a:t>
            </a:r>
            <a:r>
              <a:rPr sz="1100" i="1" dirty="0">
                <a:latin typeface="Calibri"/>
                <a:cs typeface="Calibri"/>
              </a:rPr>
              <a:t>PACE</a:t>
            </a:r>
            <a:r>
              <a:rPr sz="1100" i="1" spc="9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financing</a:t>
            </a:r>
            <a:r>
              <a:rPr sz="1100" i="1" spc="9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is</a:t>
            </a:r>
            <a:r>
              <a:rPr sz="1100" i="1" spc="95" dirty="0">
                <a:latin typeface="Calibri"/>
                <a:cs typeface="Calibri"/>
              </a:rPr>
              <a:t> </a:t>
            </a:r>
            <a:r>
              <a:rPr sz="1100" i="1" spc="-50" dirty="0">
                <a:latin typeface="Calibri"/>
                <a:cs typeface="Calibri"/>
              </a:rPr>
              <a:t>a</a:t>
            </a:r>
            <a:r>
              <a:rPr sz="1100" i="1" dirty="0">
                <a:latin typeface="Calibri"/>
                <a:cs typeface="Calibri"/>
              </a:rPr>
              <a:t> tremendously</a:t>
            </a:r>
            <a:r>
              <a:rPr sz="1100" i="1" spc="16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valuable</a:t>
            </a:r>
            <a:r>
              <a:rPr sz="1100" i="1" spc="17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source</a:t>
            </a:r>
            <a:r>
              <a:rPr sz="1100" i="1" spc="17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of</a:t>
            </a:r>
            <a:r>
              <a:rPr sz="1100" i="1" spc="17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funding</a:t>
            </a:r>
            <a:r>
              <a:rPr sz="1100" i="1" spc="16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that</a:t>
            </a:r>
            <a:r>
              <a:rPr sz="1100" i="1" spc="17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allows</a:t>
            </a:r>
            <a:r>
              <a:rPr sz="1100" i="1" spc="17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us</a:t>
            </a:r>
            <a:r>
              <a:rPr sz="1100" i="1" spc="170" dirty="0">
                <a:latin typeface="Calibri"/>
                <a:cs typeface="Calibri"/>
              </a:rPr>
              <a:t> </a:t>
            </a:r>
            <a:r>
              <a:rPr sz="1100" i="1" spc="-25" dirty="0">
                <a:latin typeface="Calibri"/>
                <a:cs typeface="Calibri"/>
              </a:rPr>
              <a:t>to </a:t>
            </a:r>
            <a:r>
              <a:rPr sz="1100" i="1" dirty="0">
                <a:latin typeface="Calibri"/>
                <a:cs typeface="Calibri"/>
              </a:rPr>
              <a:t>accomplish</a:t>
            </a:r>
            <a:r>
              <a:rPr sz="1100" i="1" spc="3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our</a:t>
            </a:r>
            <a:r>
              <a:rPr sz="1100" i="1" spc="4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mission</a:t>
            </a:r>
            <a:r>
              <a:rPr sz="1100" i="1" spc="3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in</a:t>
            </a:r>
            <a:r>
              <a:rPr sz="1100" i="1" spc="4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a</a:t>
            </a:r>
            <a:r>
              <a:rPr sz="1100" i="1" spc="3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more</a:t>
            </a:r>
            <a:r>
              <a:rPr sz="1100" i="1" spc="40" dirty="0">
                <a:latin typeface="Calibri"/>
                <a:cs typeface="Calibri"/>
              </a:rPr>
              <a:t> </a:t>
            </a:r>
            <a:r>
              <a:rPr sz="1100" i="1" spc="-20" dirty="0">
                <a:latin typeface="Calibri"/>
                <a:cs typeface="Calibri"/>
              </a:rPr>
              <a:t>cost-</a:t>
            </a:r>
            <a:r>
              <a:rPr sz="1100" i="1" dirty="0">
                <a:latin typeface="Calibri"/>
                <a:cs typeface="Calibri"/>
              </a:rPr>
              <a:t>effective</a:t>
            </a:r>
            <a:r>
              <a:rPr sz="1100" i="1" spc="3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manner.</a:t>
            </a:r>
            <a:r>
              <a:rPr sz="1100" i="1" spc="40" dirty="0">
                <a:latin typeface="Calibri"/>
                <a:cs typeface="Calibri"/>
              </a:rPr>
              <a:t> </a:t>
            </a:r>
            <a:r>
              <a:rPr sz="1100" i="1" spc="-25" dirty="0">
                <a:latin typeface="Calibri"/>
                <a:cs typeface="Calibri"/>
              </a:rPr>
              <a:t>The </a:t>
            </a:r>
            <a:r>
              <a:rPr sz="1100" i="1" dirty="0">
                <a:latin typeface="Calibri"/>
                <a:cs typeface="Calibri"/>
              </a:rPr>
              <a:t>Petros</a:t>
            </a:r>
            <a:r>
              <a:rPr sz="1100" i="1" spc="30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team</a:t>
            </a:r>
            <a:r>
              <a:rPr sz="1100" i="1" spc="32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seamlessly</a:t>
            </a:r>
            <a:r>
              <a:rPr sz="1100" i="1" spc="32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integrated</a:t>
            </a:r>
            <a:r>
              <a:rPr sz="1100" i="1" spc="32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the</a:t>
            </a:r>
            <a:r>
              <a:rPr sz="1100" i="1" spc="320" dirty="0">
                <a:latin typeface="Calibri"/>
                <a:cs typeface="Calibri"/>
              </a:rPr>
              <a:t> </a:t>
            </a:r>
            <a:r>
              <a:rPr sz="1100" i="1" spc="-10" dirty="0">
                <a:latin typeface="Calibri"/>
                <a:cs typeface="Calibri"/>
              </a:rPr>
              <a:t>C-</a:t>
            </a:r>
            <a:r>
              <a:rPr sz="1100" i="1" dirty="0">
                <a:latin typeface="Calibri"/>
                <a:cs typeface="Calibri"/>
              </a:rPr>
              <a:t>PACE</a:t>
            </a:r>
            <a:r>
              <a:rPr sz="1100" i="1" spc="320" dirty="0">
                <a:latin typeface="Calibri"/>
                <a:cs typeface="Calibri"/>
              </a:rPr>
              <a:t> </a:t>
            </a:r>
            <a:r>
              <a:rPr sz="1100" i="1" spc="-10" dirty="0">
                <a:latin typeface="Calibri"/>
                <a:cs typeface="Calibri"/>
              </a:rPr>
              <a:t>financing, </a:t>
            </a:r>
            <a:r>
              <a:rPr sz="1100" i="1" dirty="0">
                <a:latin typeface="Calibri"/>
                <a:cs typeface="Calibri"/>
              </a:rPr>
              <a:t>facilitating</a:t>
            </a:r>
            <a:r>
              <a:rPr sz="1100" i="1" spc="4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a</a:t>
            </a:r>
            <a:r>
              <a:rPr sz="1100" i="1" spc="4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smooth</a:t>
            </a:r>
            <a:r>
              <a:rPr sz="1100" i="1" spc="4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closing</a:t>
            </a:r>
            <a:r>
              <a:rPr sz="1100" i="1" spc="4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process</a:t>
            </a:r>
            <a:r>
              <a:rPr sz="1100" i="1" spc="4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with</a:t>
            </a:r>
            <a:r>
              <a:rPr sz="1100" i="1" spc="4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all</a:t>
            </a:r>
            <a:r>
              <a:rPr sz="1100" i="1" spc="4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the</a:t>
            </a:r>
            <a:r>
              <a:rPr sz="1100" i="1" spc="45" dirty="0">
                <a:latin typeface="Calibri"/>
                <a:cs typeface="Calibri"/>
              </a:rPr>
              <a:t> </a:t>
            </a:r>
            <a:r>
              <a:rPr sz="1100" i="1" spc="-10" dirty="0">
                <a:latin typeface="Calibri"/>
                <a:cs typeface="Calibri"/>
              </a:rPr>
              <a:t>transaction parties.”</a:t>
            </a:r>
            <a:endParaRPr sz="11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80"/>
              </a:spcBef>
            </a:pPr>
            <a:r>
              <a:rPr sz="950" dirty="0">
                <a:latin typeface="Calibri"/>
                <a:cs typeface="Calibri"/>
              </a:rPr>
              <a:t>–</a:t>
            </a:r>
            <a:r>
              <a:rPr sz="950" spc="-3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Chris</a:t>
            </a:r>
            <a:r>
              <a:rPr sz="950" spc="-2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King,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Vice</a:t>
            </a:r>
            <a:r>
              <a:rPr sz="950" spc="-2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President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of</a:t>
            </a:r>
            <a:r>
              <a:rPr sz="950" spc="-2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Finance</a:t>
            </a:r>
            <a:r>
              <a:rPr sz="950" spc="-2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at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Leo</a:t>
            </a:r>
            <a:r>
              <a:rPr sz="950" spc="-2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Brown</a:t>
            </a:r>
            <a:r>
              <a:rPr sz="950" spc="-10" dirty="0">
                <a:latin typeface="Calibri"/>
                <a:cs typeface="Calibri"/>
              </a:rPr>
              <a:t> Group</a:t>
            </a:r>
            <a:endParaRPr sz="9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901950" cy="7259955"/>
          </a:xfrm>
          <a:custGeom>
            <a:avLst/>
            <a:gdLst/>
            <a:ahLst/>
            <a:cxnLst/>
            <a:rect l="l" t="t" r="r" b="b"/>
            <a:pathLst>
              <a:path w="2901950" h="7259955">
                <a:moveTo>
                  <a:pt x="2157148" y="3625371"/>
                </a:moveTo>
                <a:lnTo>
                  <a:pt x="1667614" y="4115057"/>
                </a:lnTo>
                <a:lnTo>
                  <a:pt x="1918870" y="4365832"/>
                </a:lnTo>
                <a:lnTo>
                  <a:pt x="0" y="6284703"/>
                </a:lnTo>
                <a:lnTo>
                  <a:pt x="0" y="7259374"/>
                </a:lnTo>
                <a:lnTo>
                  <a:pt x="2895716" y="4363939"/>
                </a:lnTo>
                <a:lnTo>
                  <a:pt x="2157148" y="3625371"/>
                </a:lnTo>
                <a:close/>
              </a:path>
              <a:path w="2901950" h="7259955">
                <a:moveTo>
                  <a:pt x="0" y="1455878"/>
                </a:moveTo>
                <a:lnTo>
                  <a:pt x="0" y="2430646"/>
                </a:lnTo>
                <a:lnTo>
                  <a:pt x="944260" y="3374724"/>
                </a:lnTo>
                <a:lnTo>
                  <a:pt x="0" y="4319135"/>
                </a:lnTo>
                <a:lnTo>
                  <a:pt x="0" y="5293883"/>
                </a:lnTo>
                <a:lnTo>
                  <a:pt x="1431635" y="3862073"/>
                </a:lnTo>
                <a:lnTo>
                  <a:pt x="2406234" y="2887387"/>
                </a:lnTo>
                <a:lnTo>
                  <a:pt x="1431508" y="2887387"/>
                </a:lnTo>
                <a:lnTo>
                  <a:pt x="0" y="1455878"/>
                </a:lnTo>
                <a:close/>
              </a:path>
              <a:path w="2901950" h="7259955">
                <a:moveTo>
                  <a:pt x="1431749" y="3862035"/>
                </a:moveTo>
                <a:close/>
              </a:path>
              <a:path w="2901950" h="7259955">
                <a:moveTo>
                  <a:pt x="509602" y="0"/>
                </a:moveTo>
                <a:lnTo>
                  <a:pt x="0" y="0"/>
                </a:lnTo>
                <a:lnTo>
                  <a:pt x="0" y="464881"/>
                </a:lnTo>
                <a:lnTo>
                  <a:pt x="1926770" y="2392061"/>
                </a:lnTo>
                <a:lnTo>
                  <a:pt x="1431508" y="2887387"/>
                </a:lnTo>
                <a:lnTo>
                  <a:pt x="2406234" y="2887387"/>
                </a:lnTo>
                <a:lnTo>
                  <a:pt x="2901571" y="2392061"/>
                </a:lnTo>
                <a:lnTo>
                  <a:pt x="509602" y="0"/>
                </a:lnTo>
                <a:close/>
              </a:path>
            </a:pathLst>
          </a:custGeom>
          <a:solidFill>
            <a:srgbClr val="F5F5F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7465" y="523813"/>
            <a:ext cx="2029967" cy="75223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1828800"/>
            <a:ext cx="10058400" cy="5943600"/>
            <a:chOff x="0" y="1828800"/>
            <a:chExt cx="10058400" cy="59436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800600"/>
              <a:ext cx="5029200" cy="29718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29200" y="1828800"/>
              <a:ext cx="5029200" cy="29718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7715250"/>
              <a:ext cx="10058400" cy="57150"/>
            </a:xfrm>
            <a:custGeom>
              <a:avLst/>
              <a:gdLst/>
              <a:ahLst/>
              <a:cxnLst/>
              <a:rect l="l" t="t" r="r" b="b"/>
              <a:pathLst>
                <a:path w="10058400" h="57150">
                  <a:moveTo>
                    <a:pt x="10058400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10058400" y="57150"/>
                  </a:lnTo>
                  <a:lnTo>
                    <a:pt x="10058400" y="0"/>
                  </a:lnTo>
                  <a:close/>
                </a:path>
              </a:pathLst>
            </a:custGeom>
            <a:solidFill>
              <a:srgbClr val="0647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dirty="0"/>
              <a:t>Petros</a:t>
            </a:r>
            <a:r>
              <a:rPr spc="-75" dirty="0"/>
              <a:t> </a:t>
            </a:r>
            <a:r>
              <a:rPr spc="-20" dirty="0"/>
              <a:t>PACE</a:t>
            </a:r>
            <a:r>
              <a:rPr spc="-70" dirty="0"/>
              <a:t> </a:t>
            </a:r>
            <a:r>
              <a:rPr dirty="0"/>
              <a:t>Finance</a:t>
            </a:r>
            <a:r>
              <a:rPr spc="-70" dirty="0"/>
              <a:t> </a:t>
            </a:r>
            <a:r>
              <a:rPr spc="-10" dirty="0"/>
              <a:t>Overview</a:t>
            </a: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700" i="1" dirty="0">
                <a:solidFill>
                  <a:srgbClr val="8D9EB5"/>
                </a:solidFill>
                <a:latin typeface="Calibri-BoldItalic"/>
                <a:cs typeface="Calibri-BoldItalic"/>
              </a:rPr>
              <a:t>Leading</a:t>
            </a:r>
            <a:r>
              <a:rPr sz="1700" i="1" spc="-25" dirty="0">
                <a:solidFill>
                  <a:srgbClr val="8D9EB5"/>
                </a:solidFill>
                <a:latin typeface="Calibri-BoldItalic"/>
                <a:cs typeface="Calibri-BoldItalic"/>
              </a:rPr>
              <a:t> </a:t>
            </a:r>
            <a:r>
              <a:rPr sz="1700" i="1" spc="-10" dirty="0">
                <a:solidFill>
                  <a:srgbClr val="8D9EB5"/>
                </a:solidFill>
                <a:latin typeface="Calibri-BoldItalic"/>
                <a:cs typeface="Calibri-BoldItalic"/>
              </a:rPr>
              <a:t>National</a:t>
            </a:r>
            <a:r>
              <a:rPr sz="1700" i="1" spc="-30" dirty="0">
                <a:solidFill>
                  <a:srgbClr val="8D9EB5"/>
                </a:solidFill>
                <a:latin typeface="Calibri-BoldItalic"/>
                <a:cs typeface="Calibri-BoldItalic"/>
              </a:rPr>
              <a:t> </a:t>
            </a:r>
            <a:r>
              <a:rPr sz="1700" i="1" dirty="0">
                <a:solidFill>
                  <a:srgbClr val="8D9EB5"/>
                </a:solidFill>
                <a:latin typeface="Calibri-BoldItalic"/>
                <a:cs typeface="Calibri-BoldItalic"/>
              </a:rPr>
              <a:t>C-</a:t>
            </a:r>
            <a:r>
              <a:rPr sz="1700" i="1" spc="-20" dirty="0">
                <a:solidFill>
                  <a:srgbClr val="8D9EB5"/>
                </a:solidFill>
                <a:latin typeface="Calibri-BoldItalic"/>
                <a:cs typeface="Calibri-BoldItalic"/>
              </a:rPr>
              <a:t>PACE</a:t>
            </a:r>
            <a:r>
              <a:rPr sz="1700" i="1" spc="-25" dirty="0">
                <a:solidFill>
                  <a:srgbClr val="8D9EB5"/>
                </a:solidFill>
                <a:latin typeface="Calibri-BoldItalic"/>
                <a:cs typeface="Calibri-BoldItalic"/>
              </a:rPr>
              <a:t> </a:t>
            </a:r>
            <a:r>
              <a:rPr sz="1700" i="1" dirty="0">
                <a:solidFill>
                  <a:srgbClr val="8D9EB5"/>
                </a:solidFill>
                <a:latin typeface="Calibri-BoldItalic"/>
                <a:cs typeface="Calibri-BoldItalic"/>
              </a:rPr>
              <a:t>Capital</a:t>
            </a:r>
            <a:r>
              <a:rPr sz="1700" i="1" spc="-25" dirty="0">
                <a:solidFill>
                  <a:srgbClr val="8D9EB5"/>
                </a:solidFill>
                <a:latin typeface="Calibri-BoldItalic"/>
                <a:cs typeface="Calibri-BoldItalic"/>
              </a:rPr>
              <a:t> </a:t>
            </a:r>
            <a:r>
              <a:rPr sz="1700" i="1" spc="-10" dirty="0">
                <a:solidFill>
                  <a:srgbClr val="8D9EB5"/>
                </a:solidFill>
                <a:latin typeface="Calibri-BoldItalic"/>
                <a:cs typeface="Calibri-BoldItalic"/>
              </a:rPr>
              <a:t>Provider</a:t>
            </a:r>
            <a:endParaRPr sz="1700">
              <a:latin typeface="Calibri-BoldItalic"/>
              <a:cs typeface="Calibri-BoldItalic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235">
              <a:lnSpc>
                <a:spcPts val="105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581659" y="2206424"/>
            <a:ext cx="3683635" cy="199707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5875" algn="just">
              <a:lnSpc>
                <a:spcPct val="100000"/>
              </a:lnSpc>
              <a:spcBef>
                <a:spcPts val="520"/>
              </a:spcBef>
            </a:pPr>
            <a:r>
              <a:rPr sz="1300" b="1" spc="155" dirty="0">
                <a:solidFill>
                  <a:srgbClr val="064752"/>
                </a:solidFill>
                <a:latin typeface="Calibri"/>
                <a:cs typeface="Calibri"/>
              </a:rPr>
              <a:t>EXECUTION</a:t>
            </a:r>
            <a:r>
              <a:rPr sz="1300" b="1" spc="330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spc="145" dirty="0">
                <a:solidFill>
                  <a:srgbClr val="064752"/>
                </a:solidFill>
                <a:latin typeface="Calibri"/>
                <a:cs typeface="Calibri"/>
              </a:rPr>
              <a:t>EXCELLENCE </a:t>
            </a:r>
            <a:endParaRPr sz="1300">
              <a:latin typeface="Calibri"/>
              <a:cs typeface="Calibri"/>
            </a:endParaRPr>
          </a:p>
          <a:p>
            <a:pPr marL="12700" marR="5080" algn="just">
              <a:lnSpc>
                <a:spcPts val="1400"/>
              </a:lnSpc>
              <a:spcBef>
                <a:spcPts val="470"/>
              </a:spcBef>
            </a:pPr>
            <a:r>
              <a:rPr sz="1200" dirty="0">
                <a:latin typeface="Calibri"/>
                <a:cs typeface="Calibri"/>
              </a:rPr>
              <a:t>Petros</a:t>
            </a:r>
            <a:r>
              <a:rPr sz="1200" spc="18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18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1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national</a:t>
            </a:r>
            <a:r>
              <a:rPr sz="1200" spc="18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leader</a:t>
            </a:r>
            <a:r>
              <a:rPr sz="1200" spc="18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18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19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C-</a:t>
            </a:r>
            <a:r>
              <a:rPr sz="1200" dirty="0">
                <a:latin typeface="Calibri"/>
                <a:cs typeface="Calibri"/>
              </a:rPr>
              <a:t>PACE</a:t>
            </a:r>
            <a:r>
              <a:rPr sz="1200" spc="18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marketplace, dedicated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solely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providing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long-</a:t>
            </a:r>
            <a:r>
              <a:rPr sz="1200" dirty="0">
                <a:latin typeface="Calibri"/>
                <a:cs typeface="Calibri"/>
              </a:rPr>
              <a:t>term</a:t>
            </a:r>
            <a:r>
              <a:rPr sz="1200" spc="-10" dirty="0">
                <a:latin typeface="Calibri"/>
                <a:cs typeface="Calibri"/>
              </a:rPr>
              <a:t> C-</a:t>
            </a:r>
            <a:r>
              <a:rPr sz="1200" spc="-20" dirty="0">
                <a:latin typeface="Calibri"/>
                <a:cs typeface="Calibri"/>
              </a:rPr>
              <a:t>PACE</a:t>
            </a:r>
            <a:r>
              <a:rPr sz="1200" spc="-10" dirty="0">
                <a:latin typeface="Calibri"/>
                <a:cs typeface="Calibri"/>
              </a:rPr>
              <a:t> financing </a:t>
            </a:r>
            <a:r>
              <a:rPr sz="1200" spc="-2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commercial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property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owners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developers.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marL="15875" algn="just">
              <a:lnSpc>
                <a:spcPct val="100000"/>
              </a:lnSpc>
              <a:spcBef>
                <a:spcPts val="950"/>
              </a:spcBef>
            </a:pPr>
            <a:r>
              <a:rPr sz="1300" b="1" spc="160" dirty="0">
                <a:solidFill>
                  <a:srgbClr val="064752"/>
                </a:solidFill>
                <a:latin typeface="Calibri"/>
                <a:cs typeface="Calibri"/>
              </a:rPr>
              <a:t>SIGNIFICANT</a:t>
            </a:r>
            <a:r>
              <a:rPr sz="1300" b="1" spc="325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C</a:t>
            </a:r>
            <a:r>
              <a:rPr sz="1300" b="1" spc="-120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spc="140" dirty="0">
                <a:solidFill>
                  <a:srgbClr val="064752"/>
                </a:solidFill>
                <a:latin typeface="Calibri"/>
                <a:cs typeface="Calibri"/>
              </a:rPr>
              <a:t>OMMIT</a:t>
            </a:r>
            <a:r>
              <a:rPr sz="1300" b="1" spc="-95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spc="120" dirty="0">
                <a:solidFill>
                  <a:srgbClr val="064752"/>
                </a:solidFill>
                <a:latin typeface="Calibri"/>
                <a:cs typeface="Calibri"/>
              </a:rPr>
              <a:t>TED</a:t>
            </a:r>
            <a:r>
              <a:rPr sz="1300" b="1" spc="325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spc="135" dirty="0">
                <a:solidFill>
                  <a:srgbClr val="064752"/>
                </a:solidFill>
                <a:latin typeface="Calibri"/>
                <a:cs typeface="Calibri"/>
              </a:rPr>
              <a:t>CAPI</a:t>
            </a:r>
            <a:r>
              <a:rPr sz="1300" b="1" spc="-105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spc="60" dirty="0">
                <a:solidFill>
                  <a:srgbClr val="064752"/>
                </a:solidFill>
                <a:latin typeface="Calibri"/>
                <a:cs typeface="Calibri"/>
              </a:rPr>
              <a:t>TAL </a:t>
            </a:r>
            <a:endParaRPr sz="1300">
              <a:latin typeface="Calibri"/>
              <a:cs typeface="Calibri"/>
            </a:endParaRPr>
          </a:p>
          <a:p>
            <a:pPr marL="12700" marR="5080" algn="just">
              <a:lnSpc>
                <a:spcPts val="1400"/>
              </a:lnSpc>
              <a:spcBef>
                <a:spcPts val="470"/>
              </a:spcBef>
            </a:pPr>
            <a:r>
              <a:rPr sz="1200" dirty="0">
                <a:latin typeface="Calibri"/>
                <a:cs typeface="Calibri"/>
              </a:rPr>
              <a:t>With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strategic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capital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partners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place,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Petros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has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billions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dollars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committed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capital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fund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C-</a:t>
            </a:r>
            <a:r>
              <a:rPr sz="1200" spc="-20" dirty="0">
                <a:latin typeface="Calibri"/>
                <a:cs typeface="Calibri"/>
              </a:rPr>
              <a:t>PACE </a:t>
            </a:r>
            <a:r>
              <a:rPr sz="1200" spc="-10" dirty="0">
                <a:latin typeface="Calibri"/>
                <a:cs typeface="Calibri"/>
              </a:rPr>
              <a:t>assessments </a:t>
            </a:r>
            <a:r>
              <a:rPr sz="1200" dirty="0">
                <a:latin typeface="Calibri"/>
                <a:cs typeface="Calibri"/>
              </a:rPr>
              <a:t>from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$500K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$200M+.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78806" y="5267124"/>
            <a:ext cx="4007485" cy="1819275"/>
          </a:xfrm>
          <a:prstGeom prst="rect">
            <a:avLst/>
          </a:prstGeom>
        </p:spPr>
        <p:txBody>
          <a:bodyPr vert="horz" wrap="square" lIns="0" tIns="66040" rIns="0" bIns="0" rtlCol="0" anchor="t">
            <a:spAutoFit/>
          </a:bodyPr>
          <a:lstStyle/>
          <a:p>
            <a:pPr marL="15875" algn="just">
              <a:lnSpc>
                <a:spcPct val="100000"/>
              </a:lnSpc>
              <a:spcBef>
                <a:spcPts val="520"/>
              </a:spcBef>
            </a:pP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N</a:t>
            </a:r>
            <a:r>
              <a:rPr sz="1300" b="1" spc="-120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spc="145" dirty="0">
                <a:solidFill>
                  <a:srgbClr val="064752"/>
                </a:solidFill>
                <a:latin typeface="Calibri"/>
                <a:cs typeface="Calibri"/>
              </a:rPr>
              <a:t>ATIONWIDE</a:t>
            </a:r>
            <a:r>
              <a:rPr sz="1300" b="1" spc="335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64752"/>
                </a:solidFill>
                <a:latin typeface="Calibri"/>
                <a:cs typeface="Calibri"/>
              </a:rPr>
              <a:t>C</a:t>
            </a:r>
            <a:r>
              <a:rPr sz="1300" b="1" spc="-120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spc="135" dirty="0">
                <a:solidFill>
                  <a:srgbClr val="064752"/>
                </a:solidFill>
                <a:latin typeface="Calibri"/>
                <a:cs typeface="Calibri"/>
              </a:rPr>
              <a:t>OVERA</a:t>
            </a:r>
            <a:r>
              <a:rPr sz="1300" b="1" spc="-120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spc="65" dirty="0">
                <a:solidFill>
                  <a:srgbClr val="064752"/>
                </a:solidFill>
                <a:latin typeface="Calibri"/>
                <a:cs typeface="Calibri"/>
              </a:rPr>
              <a:t>GE </a:t>
            </a:r>
            <a:endParaRPr sz="1300">
              <a:latin typeface="Calibri"/>
              <a:cs typeface="Calibri"/>
            </a:endParaRPr>
          </a:p>
          <a:p>
            <a:pPr marL="12700" marR="5080" algn="just">
              <a:lnSpc>
                <a:spcPts val="1400"/>
              </a:lnSpc>
              <a:spcBef>
                <a:spcPts val="470"/>
              </a:spcBef>
            </a:pPr>
            <a:r>
              <a:rPr sz="1200" spc="-20" dirty="0">
                <a:latin typeface="Calibri"/>
                <a:cs typeface="Calibri"/>
              </a:rPr>
              <a:t>Petros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is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approved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capital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provider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majority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of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approved C-</a:t>
            </a:r>
            <a:r>
              <a:rPr sz="1200" dirty="0">
                <a:latin typeface="Calibri"/>
                <a:cs typeface="Calibri"/>
              </a:rPr>
              <a:t>PACE</a:t>
            </a:r>
            <a:r>
              <a:rPr sz="1200" spc="18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markets</a:t>
            </a:r>
            <a:r>
              <a:rPr sz="1200" spc="18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18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has</a:t>
            </a:r>
            <a:r>
              <a:rPr sz="1200" spc="18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closed</a:t>
            </a:r>
            <a:r>
              <a:rPr sz="1200" spc="18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transactions</a:t>
            </a:r>
            <a:r>
              <a:rPr sz="1200" spc="18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180" dirty="0">
                <a:latin typeface="Calibri"/>
                <a:cs typeface="Calibri"/>
              </a:rPr>
              <a:t> </a:t>
            </a:r>
            <a:r>
              <a:rPr lang="en-US" sz="1200" dirty="0">
                <a:latin typeface="Calibri"/>
                <a:cs typeface="Calibri"/>
              </a:rPr>
              <a:t>17</a:t>
            </a:r>
            <a:r>
              <a:rPr sz="1200" spc="18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states</a:t>
            </a:r>
            <a:r>
              <a:rPr sz="1200" spc="18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plus </a:t>
            </a:r>
            <a:r>
              <a:rPr sz="1200" spc="-10" dirty="0">
                <a:latin typeface="Calibri"/>
                <a:cs typeface="Calibri"/>
              </a:rPr>
              <a:t>Washington,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D.C.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marL="15875" algn="just">
              <a:lnSpc>
                <a:spcPct val="100000"/>
              </a:lnSpc>
              <a:spcBef>
                <a:spcPts val="950"/>
              </a:spcBef>
            </a:pPr>
            <a:r>
              <a:rPr sz="1300" b="1" spc="120" dirty="0">
                <a:solidFill>
                  <a:srgbClr val="064752"/>
                </a:solidFill>
                <a:latin typeface="Calibri"/>
                <a:cs typeface="Calibri"/>
              </a:rPr>
              <a:t>UNM</a:t>
            </a:r>
            <a:r>
              <a:rPr sz="1300" b="1" spc="-114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spc="125" dirty="0">
                <a:solidFill>
                  <a:srgbClr val="064752"/>
                </a:solidFill>
                <a:latin typeface="Calibri"/>
                <a:cs typeface="Calibri"/>
              </a:rPr>
              <a:t>ATCHED</a:t>
            </a:r>
            <a:r>
              <a:rPr sz="1300" b="1" spc="320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spc="150" dirty="0">
                <a:solidFill>
                  <a:srgbClr val="064752"/>
                </a:solidFill>
                <a:latin typeface="Calibri"/>
                <a:cs typeface="Calibri"/>
              </a:rPr>
              <a:t>EXPERIENCE </a:t>
            </a:r>
            <a:endParaRPr sz="1300">
              <a:latin typeface="Calibri"/>
              <a:cs typeface="Calibri"/>
            </a:endParaRPr>
          </a:p>
          <a:p>
            <a:pPr marL="12700" marR="6350" algn="just">
              <a:lnSpc>
                <a:spcPts val="1400"/>
              </a:lnSpc>
              <a:spcBef>
                <a:spcPts val="470"/>
              </a:spcBef>
            </a:pPr>
            <a:r>
              <a:rPr sz="1200" dirty="0">
                <a:latin typeface="Calibri"/>
                <a:cs typeface="Calibri"/>
              </a:rPr>
              <a:t>Founded</a:t>
            </a:r>
            <a:r>
              <a:rPr sz="1200" spc="2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229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2013,</a:t>
            </a:r>
            <a:r>
              <a:rPr sz="1200" spc="229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Petros</a:t>
            </a:r>
            <a:r>
              <a:rPr sz="1200" spc="2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has</a:t>
            </a:r>
            <a:r>
              <a:rPr sz="1200" spc="229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played</a:t>
            </a:r>
            <a:r>
              <a:rPr sz="1200" spc="229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2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key</a:t>
            </a:r>
            <a:r>
              <a:rPr sz="1200" spc="229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leadership</a:t>
            </a:r>
            <a:r>
              <a:rPr sz="1200" spc="229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role</a:t>
            </a:r>
            <a:r>
              <a:rPr sz="1200" spc="229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in </a:t>
            </a:r>
            <a:r>
              <a:rPr sz="1200" spc="-10" dirty="0">
                <a:latin typeface="Calibri"/>
                <a:cs typeface="Calibri"/>
              </a:rPr>
              <a:t>building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expanding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C-</a:t>
            </a:r>
            <a:r>
              <a:rPr sz="1200" spc="-35" dirty="0">
                <a:latin typeface="Calibri"/>
                <a:cs typeface="Calibri"/>
              </a:rPr>
              <a:t>PACE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industry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since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its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earliest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days.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901950" cy="7259955"/>
          </a:xfrm>
          <a:custGeom>
            <a:avLst/>
            <a:gdLst/>
            <a:ahLst/>
            <a:cxnLst/>
            <a:rect l="l" t="t" r="r" b="b"/>
            <a:pathLst>
              <a:path w="2901950" h="7259955">
                <a:moveTo>
                  <a:pt x="2157145" y="3625367"/>
                </a:moveTo>
                <a:lnTo>
                  <a:pt x="1667611" y="4115066"/>
                </a:lnTo>
                <a:lnTo>
                  <a:pt x="1918868" y="4365840"/>
                </a:lnTo>
                <a:lnTo>
                  <a:pt x="0" y="6284709"/>
                </a:lnTo>
                <a:lnTo>
                  <a:pt x="0" y="7259370"/>
                </a:lnTo>
                <a:lnTo>
                  <a:pt x="2895714" y="4363935"/>
                </a:lnTo>
                <a:lnTo>
                  <a:pt x="2157145" y="3625367"/>
                </a:lnTo>
                <a:close/>
              </a:path>
              <a:path w="2901950" h="7259955">
                <a:moveTo>
                  <a:pt x="0" y="1455889"/>
                </a:moveTo>
                <a:lnTo>
                  <a:pt x="0" y="2430640"/>
                </a:lnTo>
                <a:lnTo>
                  <a:pt x="944270" y="3374720"/>
                </a:lnTo>
                <a:lnTo>
                  <a:pt x="0" y="4319143"/>
                </a:lnTo>
                <a:lnTo>
                  <a:pt x="0" y="5293880"/>
                </a:lnTo>
                <a:lnTo>
                  <a:pt x="1431632" y="3862070"/>
                </a:lnTo>
                <a:lnTo>
                  <a:pt x="2406244" y="2887383"/>
                </a:lnTo>
                <a:lnTo>
                  <a:pt x="1431505" y="2887383"/>
                </a:lnTo>
                <a:lnTo>
                  <a:pt x="0" y="1455889"/>
                </a:lnTo>
                <a:close/>
              </a:path>
              <a:path w="2901950" h="7259955">
                <a:moveTo>
                  <a:pt x="1431747" y="3862031"/>
                </a:moveTo>
                <a:close/>
              </a:path>
              <a:path w="2901950" h="7259955">
                <a:moveTo>
                  <a:pt x="509612" y="0"/>
                </a:moveTo>
                <a:lnTo>
                  <a:pt x="0" y="0"/>
                </a:lnTo>
                <a:lnTo>
                  <a:pt x="0" y="464883"/>
                </a:lnTo>
                <a:lnTo>
                  <a:pt x="1926780" y="2392057"/>
                </a:lnTo>
                <a:lnTo>
                  <a:pt x="1431505" y="2887383"/>
                </a:lnTo>
                <a:lnTo>
                  <a:pt x="2406244" y="2887383"/>
                </a:lnTo>
                <a:lnTo>
                  <a:pt x="2901569" y="2392057"/>
                </a:lnTo>
                <a:lnTo>
                  <a:pt x="509612" y="0"/>
                </a:lnTo>
                <a:close/>
              </a:path>
            </a:pathLst>
          </a:custGeom>
          <a:solidFill>
            <a:srgbClr val="F8F9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715250"/>
            <a:ext cx="10058400" cy="57150"/>
          </a:xfrm>
          <a:custGeom>
            <a:avLst/>
            <a:gdLst/>
            <a:ahLst/>
            <a:cxnLst/>
            <a:rect l="l" t="t" r="r" b="b"/>
            <a:pathLst>
              <a:path w="10058400" h="57150">
                <a:moveTo>
                  <a:pt x="10058400" y="0"/>
                </a:moveTo>
                <a:lnTo>
                  <a:pt x="0" y="0"/>
                </a:lnTo>
                <a:lnTo>
                  <a:pt x="0" y="57150"/>
                </a:lnTo>
                <a:lnTo>
                  <a:pt x="10058400" y="57150"/>
                </a:lnTo>
                <a:lnTo>
                  <a:pt x="10058400" y="0"/>
                </a:lnTo>
                <a:close/>
              </a:path>
            </a:pathLst>
          </a:custGeom>
          <a:solidFill>
            <a:srgbClr val="0347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11717" y="1373090"/>
            <a:ext cx="183451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34752"/>
                </a:solidFill>
              </a:rPr>
              <a:t>Contact</a:t>
            </a:r>
            <a:r>
              <a:rPr spc="-85" dirty="0">
                <a:solidFill>
                  <a:srgbClr val="034752"/>
                </a:solidFill>
              </a:rPr>
              <a:t> </a:t>
            </a:r>
            <a:r>
              <a:rPr spc="-5" dirty="0">
                <a:solidFill>
                  <a:srgbClr val="034752"/>
                </a:solidFill>
              </a:rPr>
              <a:t>Us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38600" y="4461156"/>
            <a:ext cx="1983195" cy="102393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22225" algn="ctr">
              <a:lnSpc>
                <a:spcPct val="100000"/>
              </a:lnSpc>
              <a:spcBef>
                <a:spcPts val="795"/>
              </a:spcBef>
            </a:pPr>
            <a:r>
              <a:rPr lang="en-US" sz="1300" b="1" spc="180" dirty="0">
                <a:solidFill>
                  <a:srgbClr val="5BB292"/>
                </a:solidFill>
                <a:latin typeface="Calibri"/>
                <a:cs typeface="Calibri"/>
              </a:rPr>
              <a:t>NICOLE ROBBEN</a:t>
            </a:r>
            <a:endParaRPr sz="1300" dirty="0">
              <a:latin typeface="Calibri"/>
              <a:cs typeface="Calibri"/>
            </a:endParaRPr>
          </a:p>
          <a:p>
            <a:pPr marL="12700" marR="5080" algn="ctr">
              <a:lnSpc>
                <a:spcPct val="113700"/>
              </a:lnSpc>
              <a:spcBef>
                <a:spcPts val="409"/>
              </a:spcBef>
            </a:pPr>
            <a:r>
              <a:rPr sz="1100" b="1" spc="-5" dirty="0">
                <a:latin typeface="Calibri"/>
                <a:cs typeface="Calibri"/>
              </a:rPr>
              <a:t>V</a:t>
            </a:r>
            <a:r>
              <a:rPr lang="en-US" sz="1100" b="1" spc="-5" dirty="0">
                <a:latin typeface="Calibri"/>
                <a:cs typeface="Calibri"/>
              </a:rPr>
              <a:t>P</a:t>
            </a:r>
            <a:r>
              <a:rPr sz="1100" b="1" spc="-10" dirty="0">
                <a:latin typeface="Calibri"/>
                <a:cs typeface="Calibri"/>
              </a:rPr>
              <a:t> </a:t>
            </a:r>
            <a:r>
              <a:rPr sz="1100" b="1">
                <a:latin typeface="Calibri"/>
                <a:cs typeface="Calibri"/>
              </a:rPr>
              <a:t>– </a:t>
            </a:r>
            <a:r>
              <a:rPr lang="en-US" sz="1100" b="1">
                <a:latin typeface="Calibri"/>
                <a:cs typeface="Calibri"/>
              </a:rPr>
              <a:t>Originations</a:t>
            </a:r>
          </a:p>
          <a:p>
            <a:pPr marL="12700" marR="5080" algn="ctr">
              <a:lnSpc>
                <a:spcPct val="113700"/>
              </a:lnSpc>
              <a:spcBef>
                <a:spcPts val="409"/>
              </a:spcBef>
            </a:pPr>
            <a:r>
              <a:rPr lang="en-US" sz="1100" spc="-10">
                <a:latin typeface="Calibri"/>
                <a:cs typeface="Calibri"/>
                <a:hlinkClick r:id="rId2"/>
              </a:rPr>
              <a:t>nicole</a:t>
            </a:r>
            <a:r>
              <a:rPr lang="en-US" sz="1100" spc="-10" dirty="0">
                <a:latin typeface="Calibri"/>
                <a:cs typeface="Calibri"/>
                <a:hlinkClick r:id="rId2"/>
              </a:rPr>
              <a:t>@</a:t>
            </a:r>
            <a:r>
              <a:rPr sz="1100" spc="-10" dirty="0">
                <a:latin typeface="Calibri"/>
                <a:cs typeface="Calibri"/>
                <a:hlinkClick r:id="rId2"/>
              </a:rPr>
              <a:t>petrospartners.com </a:t>
            </a:r>
            <a:r>
              <a:rPr sz="1100" spc="-5" dirty="0">
                <a:latin typeface="Calibri"/>
                <a:cs typeface="Calibri"/>
              </a:rPr>
              <a:t> </a:t>
            </a:r>
            <a:endParaRPr lang="en-US" sz="1100" spc="-5" dirty="0">
              <a:latin typeface="Calibri"/>
              <a:cs typeface="Calibri"/>
            </a:endParaRPr>
          </a:p>
          <a:p>
            <a:pPr marL="12700" marR="5080" algn="ctr">
              <a:lnSpc>
                <a:spcPct val="113700"/>
              </a:lnSpc>
              <a:spcBef>
                <a:spcPts val="409"/>
              </a:spcBef>
            </a:pPr>
            <a:r>
              <a:rPr sz="1100" spc="-5" dirty="0">
                <a:latin typeface="Calibri"/>
                <a:cs typeface="Calibri"/>
              </a:rPr>
              <a:t>(</a:t>
            </a:r>
            <a:r>
              <a:rPr lang="en-US" sz="1100" spc="-5" dirty="0">
                <a:latin typeface="Calibri"/>
                <a:cs typeface="Calibri"/>
              </a:rPr>
              <a:t>414</a:t>
            </a:r>
            <a:r>
              <a:rPr sz="1100" spc="-5" dirty="0">
                <a:latin typeface="Calibri"/>
                <a:cs typeface="Calibri"/>
              </a:rPr>
              <a:t>)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lang="en-US" sz="1100" spc="-10" dirty="0">
                <a:latin typeface="Calibri"/>
                <a:cs typeface="Calibri"/>
              </a:rPr>
              <a:t>708-1072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2901950" cy="7259955"/>
          </a:xfrm>
          <a:custGeom>
            <a:avLst/>
            <a:gdLst/>
            <a:ahLst/>
            <a:cxnLst/>
            <a:rect l="l" t="t" r="r" b="b"/>
            <a:pathLst>
              <a:path w="2901950" h="7259955">
                <a:moveTo>
                  <a:pt x="2157145" y="3625367"/>
                </a:moveTo>
                <a:lnTo>
                  <a:pt x="1667611" y="4115066"/>
                </a:lnTo>
                <a:lnTo>
                  <a:pt x="1918868" y="4365840"/>
                </a:lnTo>
                <a:lnTo>
                  <a:pt x="0" y="6284709"/>
                </a:lnTo>
                <a:lnTo>
                  <a:pt x="0" y="7259370"/>
                </a:lnTo>
                <a:lnTo>
                  <a:pt x="2895714" y="4363935"/>
                </a:lnTo>
                <a:lnTo>
                  <a:pt x="2157145" y="3625367"/>
                </a:lnTo>
                <a:close/>
              </a:path>
              <a:path w="2901950" h="7259955">
                <a:moveTo>
                  <a:pt x="0" y="1455889"/>
                </a:moveTo>
                <a:lnTo>
                  <a:pt x="0" y="2430640"/>
                </a:lnTo>
                <a:lnTo>
                  <a:pt x="944270" y="3374720"/>
                </a:lnTo>
                <a:lnTo>
                  <a:pt x="0" y="4319143"/>
                </a:lnTo>
                <a:lnTo>
                  <a:pt x="0" y="5293880"/>
                </a:lnTo>
                <a:lnTo>
                  <a:pt x="1431632" y="3862070"/>
                </a:lnTo>
                <a:lnTo>
                  <a:pt x="2406244" y="2887383"/>
                </a:lnTo>
                <a:lnTo>
                  <a:pt x="1431505" y="2887383"/>
                </a:lnTo>
                <a:lnTo>
                  <a:pt x="0" y="1455889"/>
                </a:lnTo>
                <a:close/>
              </a:path>
              <a:path w="2901950" h="7259955">
                <a:moveTo>
                  <a:pt x="1431747" y="3862031"/>
                </a:moveTo>
                <a:close/>
              </a:path>
              <a:path w="2901950" h="7259955">
                <a:moveTo>
                  <a:pt x="509612" y="0"/>
                </a:moveTo>
                <a:lnTo>
                  <a:pt x="0" y="0"/>
                </a:lnTo>
                <a:lnTo>
                  <a:pt x="0" y="464883"/>
                </a:lnTo>
                <a:lnTo>
                  <a:pt x="1926780" y="2392057"/>
                </a:lnTo>
                <a:lnTo>
                  <a:pt x="1431505" y="2887383"/>
                </a:lnTo>
                <a:lnTo>
                  <a:pt x="2406244" y="2887383"/>
                </a:lnTo>
                <a:lnTo>
                  <a:pt x="2901569" y="2392057"/>
                </a:lnTo>
                <a:lnTo>
                  <a:pt x="509612" y="0"/>
                </a:lnTo>
                <a:close/>
              </a:path>
            </a:pathLst>
          </a:custGeom>
          <a:solidFill>
            <a:srgbClr val="F8F9F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25012" y="5998414"/>
            <a:ext cx="3048767" cy="1115568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pic>
        <p:nvPicPr>
          <p:cNvPr id="12" name="Picture 11" descr="A person with curly hair&#10;&#10;Description automatically generated with low confidence">
            <a:extLst>
              <a:ext uri="{FF2B5EF4-FFF2-40B4-BE49-F238E27FC236}">
                <a16:creationId xmlns:a16="http://schemas.microsoft.com/office/drawing/2014/main" id="{3A3E541C-A5A9-468C-8DBA-BCC5EE686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41" y="2039333"/>
            <a:ext cx="1485518" cy="222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22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36457"/>
            <a:ext cx="3728720" cy="974725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dirty="0">
                <a:solidFill>
                  <a:srgbClr val="034752"/>
                </a:solidFill>
              </a:rPr>
              <a:t>What</a:t>
            </a:r>
            <a:r>
              <a:rPr spc="-25" dirty="0">
                <a:solidFill>
                  <a:srgbClr val="034752"/>
                </a:solidFill>
              </a:rPr>
              <a:t> </a:t>
            </a:r>
            <a:r>
              <a:rPr dirty="0">
                <a:solidFill>
                  <a:srgbClr val="034752"/>
                </a:solidFill>
              </a:rPr>
              <a:t>is</a:t>
            </a:r>
            <a:r>
              <a:rPr spc="-20" dirty="0">
                <a:solidFill>
                  <a:srgbClr val="034752"/>
                </a:solidFill>
              </a:rPr>
              <a:t> </a:t>
            </a:r>
            <a:r>
              <a:rPr spc="-40" dirty="0">
                <a:solidFill>
                  <a:srgbClr val="034752"/>
                </a:solidFill>
              </a:rPr>
              <a:t>C-PACE?</a:t>
            </a: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700" i="1" spc="-5" dirty="0">
                <a:solidFill>
                  <a:srgbClr val="8C9EB5"/>
                </a:solidFill>
                <a:latin typeface="Calibri-BoldItalic"/>
                <a:cs typeface="Calibri-BoldItalic"/>
              </a:rPr>
              <a:t>Cost</a:t>
            </a:r>
            <a:r>
              <a:rPr sz="1700" i="1" spc="-10" dirty="0">
                <a:solidFill>
                  <a:srgbClr val="8C9EB5"/>
                </a:solidFill>
                <a:latin typeface="Calibri-BoldItalic"/>
                <a:cs typeface="Calibri-BoldItalic"/>
              </a:rPr>
              <a:t> </a:t>
            </a:r>
            <a:r>
              <a:rPr sz="1700" i="1" spc="-20" dirty="0">
                <a:solidFill>
                  <a:srgbClr val="8C9EB5"/>
                </a:solidFill>
                <a:latin typeface="Calibri-BoldItalic"/>
                <a:cs typeface="Calibri-BoldItalic"/>
              </a:rPr>
              <a:t>Effective</a:t>
            </a:r>
            <a:r>
              <a:rPr sz="1700" i="1" spc="-15" dirty="0">
                <a:solidFill>
                  <a:srgbClr val="8C9EB5"/>
                </a:solidFill>
                <a:latin typeface="Calibri-BoldItalic"/>
                <a:cs typeface="Calibri-BoldItalic"/>
              </a:rPr>
              <a:t> </a:t>
            </a:r>
            <a:r>
              <a:rPr sz="1700" i="1" spc="-5" dirty="0">
                <a:solidFill>
                  <a:srgbClr val="8C9EB5"/>
                </a:solidFill>
                <a:latin typeface="Calibri-BoldItalic"/>
                <a:cs typeface="Calibri-BoldItalic"/>
              </a:rPr>
              <a:t>Capital </a:t>
            </a:r>
            <a:r>
              <a:rPr sz="1700" i="1" spc="-10" dirty="0">
                <a:solidFill>
                  <a:srgbClr val="8C9EB5"/>
                </a:solidFill>
                <a:latin typeface="Calibri-BoldItalic"/>
                <a:cs typeface="Calibri-BoldItalic"/>
              </a:rPr>
              <a:t>for</a:t>
            </a:r>
            <a:r>
              <a:rPr sz="1700" i="1" spc="-15" dirty="0">
                <a:solidFill>
                  <a:srgbClr val="8C9EB5"/>
                </a:solidFill>
                <a:latin typeface="Calibri-BoldItalic"/>
                <a:cs typeface="Calibri-BoldItalic"/>
              </a:rPr>
              <a:t> Efficient</a:t>
            </a:r>
            <a:r>
              <a:rPr sz="1700" i="1" spc="-5" dirty="0">
                <a:solidFill>
                  <a:srgbClr val="8C9EB5"/>
                </a:solidFill>
                <a:latin typeface="Calibri-BoldItalic"/>
                <a:cs typeface="Calibri-BoldItalic"/>
              </a:rPr>
              <a:t> Projects</a:t>
            </a:r>
            <a:endParaRPr sz="1700" dirty="0">
              <a:latin typeface="Calibri-BoldItalic"/>
              <a:cs typeface="Calibri-BoldIt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2057400"/>
            <a:ext cx="8889131" cy="45368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125000"/>
              </a:lnSpc>
              <a:spcBef>
                <a:spcPts val="100"/>
              </a:spcBef>
            </a:pPr>
            <a:r>
              <a:rPr lang="en-US" sz="3600" b="1" spc="-5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Commercial </a:t>
            </a:r>
            <a:r>
              <a:rPr lang="en-US" sz="3600" b="1" spc="-10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Property </a:t>
            </a:r>
            <a:r>
              <a:rPr lang="en-US" sz="3600" b="1" spc="-5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Assessed Clean </a:t>
            </a:r>
            <a:r>
              <a:rPr lang="en-US" sz="3600" b="1" spc="-10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Energy</a:t>
            </a:r>
          </a:p>
          <a:p>
            <a:pPr marL="184150" marR="5080" indent="-171450" algn="l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pc="-1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84150" marR="5715" indent="-171450" algn="l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b="1" spc="-5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Commercial </a:t>
            </a:r>
            <a:r>
              <a:rPr lang="en-US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= industrial, multifamily, office, mixed-use, retail, hospitality, healthcare, nonprofit</a:t>
            </a:r>
          </a:p>
          <a:p>
            <a:pPr marL="12700" marR="5715" algn="l">
              <a:lnSpc>
                <a:spcPct val="125000"/>
              </a:lnSpc>
            </a:pPr>
            <a:endParaRPr lang="en-US" spc="-1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84150" marR="5715" indent="-171450" algn="l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b="1" spc="-5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Property</a:t>
            </a:r>
            <a:r>
              <a:rPr lang="en-US" b="1" spc="-1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Assessed </a:t>
            </a:r>
            <a:r>
              <a:rPr lang="en-US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= the C-PACE loan is </a:t>
            </a:r>
            <a:r>
              <a:rPr lang="en-US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repaid as a </a:t>
            </a:r>
            <a:r>
              <a:rPr lang="en-US" b="1" i="1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special assessment on the property </a:t>
            </a:r>
            <a:r>
              <a:rPr lang="en-US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and collected in the same manner as property taxes.  </a:t>
            </a:r>
          </a:p>
          <a:p>
            <a:pPr marL="184150" marR="5715" indent="-1714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pc="-5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84150" marR="5715" indent="-171450" algn="l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b="1" spc="-5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Clean Energy </a:t>
            </a:r>
            <a:r>
              <a:rPr lang="en-US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= C-PACE funds energy efficiency, renewable energy, water conservation, and resiliency improvements in commercial properties. </a:t>
            </a:r>
          </a:p>
          <a:p>
            <a:pPr marL="184150" marR="5715" indent="-1714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pc="-5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84150" marR="5715" indent="-1714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84150" marR="5715" indent="-1714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98731" y="7417307"/>
            <a:ext cx="1536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z="1000" b="1" dirty="0">
                <a:solidFill>
                  <a:srgbClr val="8C9EB5"/>
                </a:solidFill>
                <a:latin typeface="Calibri"/>
                <a:cs typeface="Calibri"/>
              </a:rPr>
              <a:t>2</a:t>
            </a:fld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901950" cy="7259955"/>
          </a:xfrm>
          <a:custGeom>
            <a:avLst/>
            <a:gdLst/>
            <a:ahLst/>
            <a:cxnLst/>
            <a:rect l="l" t="t" r="r" b="b"/>
            <a:pathLst>
              <a:path w="2901950" h="7259955">
                <a:moveTo>
                  <a:pt x="2157148" y="3625371"/>
                </a:moveTo>
                <a:lnTo>
                  <a:pt x="1667614" y="4115057"/>
                </a:lnTo>
                <a:lnTo>
                  <a:pt x="1918870" y="4365832"/>
                </a:lnTo>
                <a:lnTo>
                  <a:pt x="0" y="6284703"/>
                </a:lnTo>
                <a:lnTo>
                  <a:pt x="0" y="7259374"/>
                </a:lnTo>
                <a:lnTo>
                  <a:pt x="2895716" y="4363939"/>
                </a:lnTo>
                <a:lnTo>
                  <a:pt x="2157148" y="3625371"/>
                </a:lnTo>
                <a:close/>
              </a:path>
              <a:path w="2901950" h="7259955">
                <a:moveTo>
                  <a:pt x="0" y="1455878"/>
                </a:moveTo>
                <a:lnTo>
                  <a:pt x="0" y="2430646"/>
                </a:lnTo>
                <a:lnTo>
                  <a:pt x="944260" y="3374724"/>
                </a:lnTo>
                <a:lnTo>
                  <a:pt x="0" y="4319135"/>
                </a:lnTo>
                <a:lnTo>
                  <a:pt x="0" y="5293883"/>
                </a:lnTo>
                <a:lnTo>
                  <a:pt x="1431635" y="3862073"/>
                </a:lnTo>
                <a:lnTo>
                  <a:pt x="2406234" y="2887387"/>
                </a:lnTo>
                <a:lnTo>
                  <a:pt x="1431508" y="2887387"/>
                </a:lnTo>
                <a:lnTo>
                  <a:pt x="0" y="1455878"/>
                </a:lnTo>
                <a:close/>
              </a:path>
              <a:path w="2901950" h="7259955">
                <a:moveTo>
                  <a:pt x="1431749" y="3862035"/>
                </a:moveTo>
                <a:close/>
              </a:path>
              <a:path w="2901950" h="7259955">
                <a:moveTo>
                  <a:pt x="509602" y="0"/>
                </a:moveTo>
                <a:lnTo>
                  <a:pt x="0" y="0"/>
                </a:lnTo>
                <a:lnTo>
                  <a:pt x="0" y="464881"/>
                </a:lnTo>
                <a:lnTo>
                  <a:pt x="1926770" y="2392061"/>
                </a:lnTo>
                <a:lnTo>
                  <a:pt x="1431508" y="2887387"/>
                </a:lnTo>
                <a:lnTo>
                  <a:pt x="2406234" y="2887387"/>
                </a:lnTo>
                <a:lnTo>
                  <a:pt x="2901571" y="2392061"/>
                </a:lnTo>
                <a:lnTo>
                  <a:pt x="509602" y="0"/>
                </a:lnTo>
                <a:close/>
              </a:path>
            </a:pathLst>
          </a:custGeom>
          <a:solidFill>
            <a:srgbClr val="F5F5F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7465" y="523813"/>
            <a:ext cx="2029967" cy="75223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657600"/>
            <a:ext cx="10058400" cy="41148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4500" y="485106"/>
            <a:ext cx="23266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How</a:t>
            </a:r>
            <a:r>
              <a:rPr spc="-5" dirty="0"/>
              <a:t> </a:t>
            </a:r>
            <a:r>
              <a:rPr dirty="0"/>
              <a:t>It</a:t>
            </a:r>
            <a:r>
              <a:rPr spc="-55" dirty="0"/>
              <a:t> </a:t>
            </a:r>
            <a:r>
              <a:rPr spc="-30" dirty="0"/>
              <a:t>Works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4500" y="1026541"/>
            <a:ext cx="383540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i="1" dirty="0">
                <a:solidFill>
                  <a:srgbClr val="8D9EB5"/>
                </a:solidFill>
                <a:latin typeface="Calibri-BoldItalic"/>
                <a:cs typeface="Calibri-BoldItalic"/>
              </a:rPr>
              <a:t>A</a:t>
            </a:r>
            <a:r>
              <a:rPr sz="1700" b="1" i="1" spc="-40" dirty="0">
                <a:solidFill>
                  <a:srgbClr val="8D9EB5"/>
                </a:solidFill>
                <a:latin typeface="Calibri-BoldItalic"/>
                <a:cs typeface="Calibri-BoldItalic"/>
              </a:rPr>
              <a:t> </a:t>
            </a:r>
            <a:r>
              <a:rPr sz="1700" b="1" i="1" spc="-10" dirty="0">
                <a:solidFill>
                  <a:srgbClr val="8D9EB5"/>
                </a:solidFill>
                <a:latin typeface="Calibri-BoldItalic"/>
                <a:cs typeface="Calibri-BoldItalic"/>
              </a:rPr>
              <a:t>Game-</a:t>
            </a:r>
            <a:r>
              <a:rPr sz="1700" b="1" i="1" dirty="0">
                <a:solidFill>
                  <a:srgbClr val="8D9EB5"/>
                </a:solidFill>
                <a:latin typeface="Calibri-BoldItalic"/>
                <a:cs typeface="Calibri-BoldItalic"/>
              </a:rPr>
              <a:t>Changer</a:t>
            </a:r>
            <a:r>
              <a:rPr sz="1700" b="1" i="1" spc="-25" dirty="0">
                <a:solidFill>
                  <a:srgbClr val="8D9EB5"/>
                </a:solidFill>
                <a:latin typeface="Calibri-BoldItalic"/>
                <a:cs typeface="Calibri-BoldItalic"/>
              </a:rPr>
              <a:t> </a:t>
            </a:r>
            <a:r>
              <a:rPr sz="1700" b="1" i="1" dirty="0">
                <a:solidFill>
                  <a:srgbClr val="8D9EB5"/>
                </a:solidFill>
                <a:latin typeface="Calibri-BoldItalic"/>
                <a:cs typeface="Calibri-BoldItalic"/>
              </a:rPr>
              <a:t>for</a:t>
            </a:r>
            <a:r>
              <a:rPr sz="1700" b="1" i="1" spc="-30" dirty="0">
                <a:solidFill>
                  <a:srgbClr val="8D9EB5"/>
                </a:solidFill>
                <a:latin typeface="Calibri-BoldItalic"/>
                <a:cs typeface="Calibri-BoldItalic"/>
              </a:rPr>
              <a:t> </a:t>
            </a:r>
            <a:r>
              <a:rPr sz="1700" b="1" i="1" dirty="0">
                <a:solidFill>
                  <a:srgbClr val="8D9EB5"/>
                </a:solidFill>
                <a:latin typeface="Calibri-BoldItalic"/>
                <a:cs typeface="Calibri-BoldItalic"/>
              </a:rPr>
              <a:t>Development</a:t>
            </a:r>
            <a:r>
              <a:rPr sz="1700" b="1" i="1" spc="-25" dirty="0">
                <a:solidFill>
                  <a:srgbClr val="8D9EB5"/>
                </a:solidFill>
                <a:latin typeface="Calibri-BoldItalic"/>
                <a:cs typeface="Calibri-BoldItalic"/>
              </a:rPr>
              <a:t> </a:t>
            </a:r>
            <a:r>
              <a:rPr sz="1700" b="1" i="1" spc="-10" dirty="0">
                <a:solidFill>
                  <a:srgbClr val="8D9EB5"/>
                </a:solidFill>
                <a:latin typeface="Calibri-BoldItalic"/>
                <a:cs typeface="Calibri-BoldItalic"/>
              </a:rPr>
              <a:t>Finance</a:t>
            </a:r>
            <a:endParaRPr sz="1700">
              <a:latin typeface="Calibri-BoldItalic"/>
              <a:cs typeface="Calibri-BoldItal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33515" y="4919160"/>
            <a:ext cx="6793865" cy="165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11100"/>
              </a:lnSpc>
              <a:spcBef>
                <a:spcPts val="100"/>
              </a:spcBef>
            </a:pPr>
            <a:r>
              <a:rPr sz="2400" b="1" i="1" spc="-10" dirty="0">
                <a:solidFill>
                  <a:srgbClr val="FFFFFF"/>
                </a:solidFill>
                <a:latin typeface="Calibri-BoldItalic"/>
                <a:cs typeface="Calibri-BoldItalic"/>
              </a:rPr>
              <a:t>C-</a:t>
            </a:r>
            <a:r>
              <a:rPr sz="2400" b="1" i="1" spc="-20" dirty="0">
                <a:solidFill>
                  <a:srgbClr val="FFFFFF"/>
                </a:solidFill>
                <a:latin typeface="Calibri-BoldItalic"/>
                <a:cs typeface="Calibri-BoldItalic"/>
              </a:rPr>
              <a:t>PACE</a:t>
            </a:r>
            <a:r>
              <a:rPr sz="2400" b="1" i="1" spc="-40" dirty="0">
                <a:solidFill>
                  <a:srgbClr val="FFFFFF"/>
                </a:solidFill>
                <a:latin typeface="Calibri-BoldItalic"/>
                <a:cs typeface="Calibri-BoldItalic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Calibri-BoldItalic"/>
                <a:cs typeface="Calibri-BoldItalic"/>
              </a:rPr>
              <a:t>is</a:t>
            </a:r>
            <a:r>
              <a:rPr sz="2400" b="1" i="1" spc="-25" dirty="0">
                <a:solidFill>
                  <a:srgbClr val="FFFFFF"/>
                </a:solidFill>
                <a:latin typeface="Calibri-BoldItalic"/>
                <a:cs typeface="Calibri-BoldItalic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Calibri-BoldItalic"/>
                <a:cs typeface="Calibri-BoldItalic"/>
              </a:rPr>
              <a:t>a</a:t>
            </a:r>
            <a:r>
              <a:rPr sz="2400" b="1" i="1" spc="-30" dirty="0">
                <a:solidFill>
                  <a:srgbClr val="FFFFFF"/>
                </a:solidFill>
                <a:latin typeface="Calibri-BoldItalic"/>
                <a:cs typeface="Calibri-BoldItalic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Calibri-BoldItalic"/>
                <a:cs typeface="Calibri-BoldItalic"/>
              </a:rPr>
              <a:t>public-private</a:t>
            </a:r>
            <a:r>
              <a:rPr sz="2400" b="1" i="1" spc="-30" dirty="0">
                <a:solidFill>
                  <a:srgbClr val="FFFFFF"/>
                </a:solidFill>
                <a:latin typeface="Calibri-BoldItalic"/>
                <a:cs typeface="Calibri-BoldItalic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Calibri-BoldItalic"/>
                <a:cs typeface="Calibri-BoldItalic"/>
              </a:rPr>
              <a:t>partnership</a:t>
            </a:r>
            <a:r>
              <a:rPr sz="2400" b="1" i="1" spc="-25" dirty="0">
                <a:solidFill>
                  <a:srgbClr val="FFFFFF"/>
                </a:solidFill>
                <a:latin typeface="Calibri-BoldItalic"/>
                <a:cs typeface="Calibri-BoldItalic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Calibri-BoldItalic"/>
                <a:cs typeface="Calibri-BoldItalic"/>
              </a:rPr>
              <a:t>enabled</a:t>
            </a:r>
            <a:r>
              <a:rPr sz="2400" b="1" i="1" spc="-30" dirty="0">
                <a:solidFill>
                  <a:srgbClr val="FFFFFF"/>
                </a:solidFill>
                <a:latin typeface="Calibri-BoldItalic"/>
                <a:cs typeface="Calibri-BoldItalic"/>
              </a:rPr>
              <a:t> </a:t>
            </a:r>
            <a:r>
              <a:rPr sz="2400" b="1" i="1" spc="-25" dirty="0">
                <a:solidFill>
                  <a:srgbClr val="FFFFFF"/>
                </a:solidFill>
                <a:latin typeface="Calibri-BoldItalic"/>
                <a:cs typeface="Calibri-BoldItalic"/>
              </a:rPr>
              <a:t>by </a:t>
            </a:r>
            <a:r>
              <a:rPr sz="2400" b="1" i="1" dirty="0">
                <a:solidFill>
                  <a:srgbClr val="FFFFFF"/>
                </a:solidFill>
                <a:latin typeface="Calibri-BoldItalic"/>
                <a:cs typeface="Calibri-BoldItalic"/>
              </a:rPr>
              <a:t>state</a:t>
            </a:r>
            <a:r>
              <a:rPr sz="2400" b="1" i="1" spc="-40" dirty="0">
                <a:solidFill>
                  <a:srgbClr val="FFFFFF"/>
                </a:solidFill>
                <a:latin typeface="Calibri-BoldItalic"/>
                <a:cs typeface="Calibri-BoldItalic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Calibri-BoldItalic"/>
                <a:cs typeface="Calibri-BoldItalic"/>
              </a:rPr>
              <a:t>and</a:t>
            </a:r>
            <a:r>
              <a:rPr sz="2400" b="1" i="1" spc="-30" dirty="0">
                <a:solidFill>
                  <a:srgbClr val="FFFFFF"/>
                </a:solidFill>
                <a:latin typeface="Calibri-BoldItalic"/>
                <a:cs typeface="Calibri-BoldItalic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Calibri-BoldItalic"/>
                <a:cs typeface="Calibri-BoldItalic"/>
              </a:rPr>
              <a:t>local</a:t>
            </a:r>
            <a:r>
              <a:rPr sz="2400" b="1" i="1" spc="-30" dirty="0">
                <a:solidFill>
                  <a:srgbClr val="FFFFFF"/>
                </a:solidFill>
                <a:latin typeface="Calibri-BoldItalic"/>
                <a:cs typeface="Calibri-BoldItalic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Calibri-BoldItalic"/>
                <a:cs typeface="Calibri-BoldItalic"/>
              </a:rPr>
              <a:t>legislation,</a:t>
            </a:r>
            <a:r>
              <a:rPr sz="2400" b="1" i="1" spc="-35" dirty="0">
                <a:solidFill>
                  <a:srgbClr val="FFFFFF"/>
                </a:solidFill>
                <a:latin typeface="Calibri-BoldItalic"/>
                <a:cs typeface="Calibri-BoldItalic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Calibri-BoldItalic"/>
                <a:cs typeface="Calibri-BoldItalic"/>
              </a:rPr>
              <a:t>allowing</a:t>
            </a:r>
            <a:r>
              <a:rPr sz="2400" b="1" i="1" spc="-35" dirty="0">
                <a:solidFill>
                  <a:srgbClr val="FFFFFF"/>
                </a:solidFill>
                <a:latin typeface="Calibri-BoldItalic"/>
                <a:cs typeface="Calibri-BoldItalic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Calibri-BoldItalic"/>
                <a:cs typeface="Calibri-BoldItalic"/>
              </a:rPr>
              <a:t>private</a:t>
            </a:r>
            <a:r>
              <a:rPr sz="2400" b="1" i="1" spc="-35" dirty="0">
                <a:solidFill>
                  <a:srgbClr val="FFFFFF"/>
                </a:solidFill>
                <a:latin typeface="Calibri-BoldItalic"/>
                <a:cs typeface="Calibri-BoldItalic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Calibri-BoldItalic"/>
                <a:cs typeface="Calibri-BoldItalic"/>
              </a:rPr>
              <a:t>lenders</a:t>
            </a:r>
            <a:r>
              <a:rPr sz="2400" b="1" i="1" spc="-30" dirty="0">
                <a:solidFill>
                  <a:srgbClr val="FFFFFF"/>
                </a:solidFill>
                <a:latin typeface="Calibri-BoldItalic"/>
                <a:cs typeface="Calibri-BoldItalic"/>
              </a:rPr>
              <a:t> </a:t>
            </a:r>
            <a:r>
              <a:rPr sz="2400" b="1" i="1" spc="-25" dirty="0">
                <a:solidFill>
                  <a:srgbClr val="FFFFFF"/>
                </a:solidFill>
                <a:latin typeface="Calibri-BoldItalic"/>
                <a:cs typeface="Calibri-BoldItalic"/>
              </a:rPr>
              <a:t>to </a:t>
            </a:r>
            <a:r>
              <a:rPr sz="2400" b="1" i="1" dirty="0">
                <a:solidFill>
                  <a:srgbClr val="FFFFFF"/>
                </a:solidFill>
                <a:latin typeface="Calibri-BoldItalic"/>
                <a:cs typeface="Calibri-BoldItalic"/>
              </a:rPr>
              <a:t>provide</a:t>
            </a:r>
            <a:r>
              <a:rPr sz="2400" b="1" i="1" spc="-25" dirty="0">
                <a:solidFill>
                  <a:srgbClr val="FFFFFF"/>
                </a:solidFill>
                <a:latin typeface="Calibri-BoldItalic"/>
                <a:cs typeface="Calibri-BoldItalic"/>
              </a:rPr>
              <a:t> </a:t>
            </a:r>
            <a:r>
              <a:rPr sz="2400" b="1" i="1" spc="-10" dirty="0">
                <a:solidFill>
                  <a:srgbClr val="FFFFFF"/>
                </a:solidFill>
                <a:latin typeface="Calibri-BoldItalic"/>
                <a:cs typeface="Calibri-BoldItalic"/>
              </a:rPr>
              <a:t>financing</a:t>
            </a:r>
            <a:r>
              <a:rPr sz="2400" b="1" i="1" spc="-25" dirty="0">
                <a:solidFill>
                  <a:srgbClr val="FFFFFF"/>
                </a:solidFill>
                <a:latin typeface="Calibri-BoldItalic"/>
                <a:cs typeface="Calibri-BoldItalic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Calibri-BoldItalic"/>
                <a:cs typeface="Calibri-BoldItalic"/>
              </a:rPr>
              <a:t>for</a:t>
            </a:r>
            <a:r>
              <a:rPr sz="2400" b="1" i="1" spc="-20" dirty="0">
                <a:solidFill>
                  <a:srgbClr val="FFFFFF"/>
                </a:solidFill>
                <a:latin typeface="Calibri-BoldItalic"/>
                <a:cs typeface="Calibri-BoldItalic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Calibri-BoldItalic"/>
                <a:cs typeface="Calibri-BoldItalic"/>
              </a:rPr>
              <a:t>measures</a:t>
            </a:r>
            <a:r>
              <a:rPr sz="2400" b="1" i="1" spc="-20" dirty="0">
                <a:solidFill>
                  <a:srgbClr val="FFFFFF"/>
                </a:solidFill>
                <a:latin typeface="Calibri-BoldItalic"/>
                <a:cs typeface="Calibri-BoldItalic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Calibri-BoldItalic"/>
                <a:cs typeface="Calibri-BoldItalic"/>
              </a:rPr>
              <a:t>that</a:t>
            </a:r>
            <a:r>
              <a:rPr sz="2400" b="1" i="1" spc="-15" dirty="0">
                <a:solidFill>
                  <a:srgbClr val="FFFFFF"/>
                </a:solidFill>
                <a:latin typeface="Calibri-BoldItalic"/>
                <a:cs typeface="Calibri-BoldItalic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Calibri-BoldItalic"/>
                <a:cs typeface="Calibri-BoldItalic"/>
              </a:rPr>
              <a:t>improve</a:t>
            </a:r>
            <a:r>
              <a:rPr sz="2400" b="1" i="1" spc="-25" dirty="0">
                <a:solidFill>
                  <a:srgbClr val="FFFFFF"/>
                </a:solidFill>
                <a:latin typeface="Calibri-BoldItalic"/>
                <a:cs typeface="Calibri-BoldItalic"/>
              </a:rPr>
              <a:t> </a:t>
            </a:r>
            <a:r>
              <a:rPr sz="2400" b="1" i="1" spc="-10" dirty="0">
                <a:solidFill>
                  <a:srgbClr val="FFFFFF"/>
                </a:solidFill>
                <a:latin typeface="Calibri-BoldItalic"/>
                <a:cs typeface="Calibri-BoldItalic"/>
              </a:rPr>
              <a:t>building </a:t>
            </a:r>
            <a:r>
              <a:rPr sz="2400" b="1" i="1" dirty="0">
                <a:solidFill>
                  <a:srgbClr val="FFFFFF"/>
                </a:solidFill>
                <a:latin typeface="Calibri-BoldItalic"/>
                <a:cs typeface="Calibri-BoldItalic"/>
              </a:rPr>
              <a:t>energy</a:t>
            </a:r>
            <a:r>
              <a:rPr sz="2400" b="1" i="1" spc="-30" dirty="0">
                <a:solidFill>
                  <a:srgbClr val="FFFFFF"/>
                </a:solidFill>
                <a:latin typeface="Calibri-BoldItalic"/>
                <a:cs typeface="Calibri-BoldItalic"/>
              </a:rPr>
              <a:t> </a:t>
            </a:r>
            <a:r>
              <a:rPr sz="2400" b="1" i="1" spc="-10" dirty="0">
                <a:solidFill>
                  <a:srgbClr val="FFFFFF"/>
                </a:solidFill>
                <a:latin typeface="Calibri-BoldItalic"/>
                <a:cs typeface="Calibri-BoldItalic"/>
              </a:rPr>
              <a:t>performance.</a:t>
            </a:r>
            <a:endParaRPr sz="2400">
              <a:latin typeface="Calibri-BoldItalic"/>
              <a:cs typeface="Calibri-BoldItal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9444" y="1734807"/>
            <a:ext cx="1870710" cy="12757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dirty="0">
                <a:latin typeface="Calibri"/>
                <a:cs typeface="Calibri"/>
              </a:rPr>
              <a:t>States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pass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legislation </a:t>
            </a:r>
            <a:r>
              <a:rPr sz="1200" dirty="0">
                <a:latin typeface="Calibri"/>
                <a:cs typeface="Calibri"/>
              </a:rPr>
              <a:t>authorizing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C-</a:t>
            </a:r>
            <a:r>
              <a:rPr sz="1200" spc="-20" dirty="0">
                <a:latin typeface="Calibri"/>
                <a:cs typeface="Calibri"/>
              </a:rPr>
              <a:t>PACE</a:t>
            </a:r>
            <a:r>
              <a:rPr sz="1200" spc="-10" dirty="0">
                <a:latin typeface="Calibri"/>
                <a:cs typeface="Calibri"/>
              </a:rPr>
              <a:t> financing, administrators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are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selected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regulate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C-</a:t>
            </a:r>
            <a:r>
              <a:rPr sz="1200" spc="-20" dirty="0">
                <a:latin typeface="Calibri"/>
                <a:cs typeface="Calibri"/>
              </a:rPr>
              <a:t>PACE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program, </a:t>
            </a:r>
            <a:r>
              <a:rPr sz="1200" dirty="0">
                <a:latin typeface="Calibri"/>
                <a:cs typeface="Calibri"/>
              </a:rPr>
              <a:t>taxing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authorities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(counties, </a:t>
            </a:r>
            <a:r>
              <a:rPr sz="1200" dirty="0">
                <a:latin typeface="Calibri"/>
                <a:cs typeface="Calibri"/>
              </a:rPr>
              <a:t>cities)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choose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opt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into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program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5049" y="1239222"/>
            <a:ext cx="3757929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72460" algn="l"/>
              </a:tabLst>
            </a:pPr>
            <a:r>
              <a:rPr sz="9000" b="1" spc="-50" dirty="0">
                <a:solidFill>
                  <a:srgbClr val="8D9EB5"/>
                </a:solidFill>
                <a:latin typeface="Times New Roman"/>
                <a:cs typeface="Times New Roman"/>
              </a:rPr>
              <a:t>1</a:t>
            </a:r>
            <a:r>
              <a:rPr sz="9000" b="1" dirty="0">
                <a:solidFill>
                  <a:srgbClr val="8D9EB5"/>
                </a:solidFill>
                <a:latin typeface="Times New Roman"/>
                <a:cs typeface="Times New Roman"/>
              </a:rPr>
              <a:t>	</a:t>
            </a:r>
            <a:r>
              <a:rPr sz="9000" b="1" spc="-50" dirty="0">
                <a:solidFill>
                  <a:srgbClr val="8D9EB5"/>
                </a:solidFill>
                <a:latin typeface="Times New Roman"/>
                <a:cs typeface="Times New Roman"/>
              </a:rPr>
              <a:t>2</a:t>
            </a:r>
            <a:endParaRPr sz="9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18707" y="1721091"/>
            <a:ext cx="1844675" cy="7423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dirty="0">
                <a:latin typeface="Calibri"/>
                <a:cs typeface="Calibri"/>
              </a:rPr>
              <a:t>Developers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secure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financing </a:t>
            </a:r>
            <a:r>
              <a:rPr sz="1200" dirty="0">
                <a:latin typeface="Calibri"/>
                <a:cs typeface="Calibri"/>
              </a:rPr>
              <a:t>from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private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C-</a:t>
            </a:r>
            <a:r>
              <a:rPr sz="1200" spc="-20" dirty="0">
                <a:latin typeface="Calibri"/>
                <a:cs typeface="Calibri"/>
              </a:rPr>
              <a:t>PACE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lender, </a:t>
            </a:r>
            <a:r>
              <a:rPr sz="1200" dirty="0">
                <a:latin typeface="Calibri"/>
                <a:cs typeface="Calibri"/>
              </a:rPr>
              <a:t>alongside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senior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construction </a:t>
            </a:r>
            <a:r>
              <a:rPr sz="1200" dirty="0">
                <a:latin typeface="Calibri"/>
                <a:cs typeface="Calibri"/>
              </a:rPr>
              <a:t>loan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0" dirty="0">
                <a:latin typeface="Calibri"/>
                <a:cs typeface="Calibri"/>
              </a:rPr>
              <a:t> equity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59700" y="1721091"/>
            <a:ext cx="1782445" cy="5645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just">
              <a:lnSpc>
                <a:spcPts val="1400"/>
              </a:lnSpc>
              <a:spcBef>
                <a:spcPts val="180"/>
              </a:spcBef>
            </a:pPr>
            <a:r>
              <a:rPr sz="1200" dirty="0">
                <a:latin typeface="Calibri"/>
                <a:cs typeface="Calibri"/>
              </a:rPr>
              <a:t>Assessment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P&amp;I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repaid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via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special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assessment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the </a:t>
            </a:r>
            <a:r>
              <a:rPr sz="1200" dirty="0">
                <a:latin typeface="Calibri"/>
                <a:cs typeface="Calibri"/>
              </a:rPr>
              <a:t>property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tax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bill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52746" y="1243286"/>
            <a:ext cx="59690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0" b="1" dirty="0">
                <a:solidFill>
                  <a:srgbClr val="8D9EB5"/>
                </a:solidFill>
                <a:latin typeface="Times New Roman"/>
                <a:cs typeface="Times New Roman"/>
              </a:rPr>
              <a:t>3</a:t>
            </a:r>
            <a:endParaRPr sz="9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7715250"/>
            <a:ext cx="10058400" cy="57150"/>
          </a:xfrm>
          <a:custGeom>
            <a:avLst/>
            <a:gdLst/>
            <a:ahLst/>
            <a:cxnLst/>
            <a:rect l="l" t="t" r="r" b="b"/>
            <a:pathLst>
              <a:path w="10058400" h="57150">
                <a:moveTo>
                  <a:pt x="10058400" y="0"/>
                </a:moveTo>
                <a:lnTo>
                  <a:pt x="0" y="0"/>
                </a:lnTo>
                <a:lnTo>
                  <a:pt x="0" y="57150"/>
                </a:lnTo>
                <a:lnTo>
                  <a:pt x="10058400" y="57150"/>
                </a:lnTo>
                <a:lnTo>
                  <a:pt x="10058400" y="0"/>
                </a:lnTo>
                <a:close/>
              </a:path>
            </a:pathLst>
          </a:custGeom>
          <a:solidFill>
            <a:srgbClr val="0647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536831" y="7430007"/>
            <a:ext cx="64769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b="1" dirty="0">
                <a:solidFill>
                  <a:srgbClr val="8D9EB5"/>
                </a:solidFill>
                <a:latin typeface="Calibri"/>
                <a:cs typeface="Calibri"/>
              </a:rPr>
              <a:t>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235">
              <a:lnSpc>
                <a:spcPts val="105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36457"/>
            <a:ext cx="5906135" cy="624530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pc="-10" dirty="0"/>
              <a:t>C-PACE</a:t>
            </a:r>
            <a:r>
              <a:rPr lang="en-US" spc="-10" dirty="0"/>
              <a:t> Financing</a:t>
            </a:r>
            <a:endParaRPr sz="1700" dirty="0">
              <a:latin typeface="Calibri-BoldItalic"/>
              <a:cs typeface="Calibri-BoldIt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1732279"/>
            <a:ext cx="9171940" cy="11723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5000"/>
              </a:lnSpc>
              <a:spcBef>
                <a:spcPts val="100"/>
              </a:spcBef>
            </a:pPr>
            <a:r>
              <a:rPr sz="1600" spc="-10" dirty="0">
                <a:latin typeface="Calibri"/>
                <a:cs typeface="Calibri"/>
              </a:rPr>
              <a:t>C-</a:t>
            </a:r>
            <a:r>
              <a:rPr sz="1600" dirty="0">
                <a:latin typeface="Calibri"/>
                <a:cs typeface="Calibri"/>
              </a:rPr>
              <a:t>PACE</a:t>
            </a:r>
            <a:r>
              <a:rPr lang="en-US" sz="1600" dirty="0">
                <a:latin typeface="Calibri"/>
                <a:cs typeface="Calibri"/>
              </a:rPr>
              <a:t> Financing</a:t>
            </a:r>
            <a:r>
              <a:rPr sz="1600" spc="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9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-BoldItalic"/>
                <a:cs typeface="Calibri-BoldItalic"/>
              </a:rPr>
              <a:t>low-</a:t>
            </a:r>
            <a:r>
              <a:rPr sz="1600" b="1" i="1" dirty="0">
                <a:latin typeface="Calibri-BoldItalic"/>
                <a:cs typeface="Calibri-BoldItalic"/>
              </a:rPr>
              <a:t>cost,</a:t>
            </a:r>
            <a:r>
              <a:rPr sz="1600" b="1" i="1" spc="90" dirty="0">
                <a:latin typeface="Calibri-BoldItalic"/>
                <a:cs typeface="Calibri-BoldItalic"/>
              </a:rPr>
              <a:t> </a:t>
            </a:r>
            <a:r>
              <a:rPr sz="1600" b="1" i="1" dirty="0">
                <a:latin typeface="Calibri-BoldItalic"/>
                <a:cs typeface="Calibri-BoldItalic"/>
              </a:rPr>
              <a:t>long-term</a:t>
            </a:r>
            <a:r>
              <a:rPr sz="1600" b="1" i="1" spc="85" dirty="0">
                <a:latin typeface="Calibri-BoldItalic"/>
                <a:cs typeface="Calibri-BoldItalic"/>
              </a:rPr>
              <a:t> </a:t>
            </a:r>
            <a:r>
              <a:rPr sz="1600" b="1" i="1" dirty="0">
                <a:latin typeface="Calibri-BoldItalic"/>
                <a:cs typeface="Calibri-BoldItalic"/>
              </a:rPr>
              <a:t>financing</a:t>
            </a:r>
            <a:r>
              <a:rPr sz="1600" b="1" i="1" spc="85" dirty="0">
                <a:latin typeface="Calibri-BoldItalic"/>
                <a:cs typeface="Calibri-BoldItalic"/>
              </a:rPr>
              <a:t> </a:t>
            </a:r>
            <a:r>
              <a:rPr sz="1600" dirty="0">
                <a:latin typeface="Calibri"/>
                <a:cs typeface="Calibri"/>
              </a:rPr>
              <a:t>vehicle</a:t>
            </a:r>
            <a:r>
              <a:rPr sz="1600" spc="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that</a:t>
            </a:r>
            <a:r>
              <a:rPr sz="1600" spc="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makes</a:t>
            </a:r>
            <a:r>
              <a:rPr sz="1600" spc="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investing</a:t>
            </a:r>
            <a:r>
              <a:rPr sz="1600" spc="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energy</a:t>
            </a:r>
            <a:r>
              <a:rPr sz="1600" spc="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efficiency,</a:t>
            </a:r>
            <a:r>
              <a:rPr sz="1600" spc="9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water efficiency,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renewable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energy,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resiliency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projects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more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affordable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property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owners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developers.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600" dirty="0">
              <a:latin typeface="Calibri"/>
              <a:cs typeface="Calibri"/>
            </a:endParaRPr>
          </a:p>
          <a:p>
            <a:pPr marL="12700" marR="5715" algn="just">
              <a:lnSpc>
                <a:spcPct val="125000"/>
              </a:lnSpc>
            </a:pPr>
            <a:r>
              <a:rPr sz="1600" spc="-10" dirty="0">
                <a:latin typeface="Calibri"/>
                <a:cs typeface="Calibri"/>
              </a:rPr>
              <a:t>C-</a:t>
            </a:r>
            <a:r>
              <a:rPr sz="1600" dirty="0">
                <a:latin typeface="Calibri"/>
                <a:cs typeface="Calibri"/>
              </a:rPr>
              <a:t>PACE</a:t>
            </a:r>
            <a:r>
              <a:rPr lang="en-US" sz="1600" dirty="0">
                <a:latin typeface="Calibri"/>
                <a:cs typeface="Calibri"/>
              </a:rPr>
              <a:t> Financing is beneficial for:</a:t>
            </a:r>
          </a:p>
        </p:txBody>
      </p:sp>
      <p:sp>
        <p:nvSpPr>
          <p:cNvPr id="4" name="object 4"/>
          <p:cNvSpPr/>
          <p:nvPr/>
        </p:nvSpPr>
        <p:spPr>
          <a:xfrm>
            <a:off x="883150" y="5086668"/>
            <a:ext cx="1906905" cy="1906905"/>
          </a:xfrm>
          <a:custGeom>
            <a:avLst/>
            <a:gdLst/>
            <a:ahLst/>
            <a:cxnLst/>
            <a:rect l="l" t="t" r="r" b="b"/>
            <a:pathLst>
              <a:path w="1906905" h="1906904">
                <a:moveTo>
                  <a:pt x="0" y="953160"/>
                </a:moveTo>
                <a:lnTo>
                  <a:pt x="953160" y="1906320"/>
                </a:lnTo>
                <a:lnTo>
                  <a:pt x="1906308" y="953160"/>
                </a:lnTo>
                <a:lnTo>
                  <a:pt x="953160" y="0"/>
                </a:lnTo>
                <a:lnTo>
                  <a:pt x="0" y="953160"/>
                </a:lnTo>
                <a:close/>
              </a:path>
            </a:pathLst>
          </a:custGeom>
          <a:ln w="12928">
            <a:solidFill>
              <a:srgbClr val="2852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69455" y="5886143"/>
            <a:ext cx="934085" cy="274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b="1" i="1" spc="-10" dirty="0">
                <a:solidFill>
                  <a:srgbClr val="064752"/>
                </a:solidFill>
                <a:latin typeface="Calibri-BoldItalic"/>
                <a:cs typeface="Calibri-BoldItalic"/>
              </a:rPr>
              <a:t>Fixed-</a:t>
            </a:r>
            <a:r>
              <a:rPr sz="1600" b="1" i="1" spc="-20" dirty="0">
                <a:solidFill>
                  <a:srgbClr val="064752"/>
                </a:solidFill>
                <a:latin typeface="Calibri-BoldItalic"/>
                <a:cs typeface="Calibri-BoldItalic"/>
              </a:rPr>
              <a:t>Rate</a:t>
            </a:r>
            <a:endParaRPr sz="1600">
              <a:latin typeface="Calibri-BoldItalic"/>
              <a:cs typeface="Calibri-BoldItal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49824" y="5086668"/>
            <a:ext cx="1906905" cy="1906905"/>
          </a:xfrm>
          <a:custGeom>
            <a:avLst/>
            <a:gdLst/>
            <a:ahLst/>
            <a:cxnLst/>
            <a:rect l="l" t="t" r="r" b="b"/>
            <a:pathLst>
              <a:path w="1906904" h="1906904">
                <a:moveTo>
                  <a:pt x="0" y="953160"/>
                </a:moveTo>
                <a:lnTo>
                  <a:pt x="953160" y="1906320"/>
                </a:lnTo>
                <a:lnTo>
                  <a:pt x="1906308" y="953160"/>
                </a:lnTo>
                <a:lnTo>
                  <a:pt x="953160" y="0"/>
                </a:lnTo>
                <a:lnTo>
                  <a:pt x="0" y="953160"/>
                </a:lnTo>
                <a:close/>
              </a:path>
            </a:pathLst>
          </a:custGeom>
          <a:ln w="12928">
            <a:solidFill>
              <a:srgbClr val="2852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638388" y="5711013"/>
            <a:ext cx="857412" cy="505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16839">
              <a:lnSpc>
                <a:spcPct val="101800"/>
              </a:lnSpc>
              <a:spcBef>
                <a:spcPts val="95"/>
              </a:spcBef>
            </a:pPr>
            <a:r>
              <a:rPr sz="1600" b="1" i="1" dirty="0">
                <a:solidFill>
                  <a:srgbClr val="064752"/>
                </a:solidFill>
                <a:latin typeface="Calibri-BoldItalic"/>
                <a:cs typeface="Calibri-BoldItalic"/>
              </a:rPr>
              <a:t>Up</a:t>
            </a:r>
            <a:r>
              <a:rPr sz="1600" b="1" i="1" spc="20" dirty="0">
                <a:solidFill>
                  <a:srgbClr val="064752"/>
                </a:solidFill>
                <a:latin typeface="Calibri-BoldItalic"/>
                <a:cs typeface="Calibri-BoldItalic"/>
              </a:rPr>
              <a:t> </a:t>
            </a:r>
            <a:r>
              <a:rPr sz="1600" b="1" i="1" spc="-25" dirty="0">
                <a:solidFill>
                  <a:srgbClr val="064752"/>
                </a:solidFill>
                <a:latin typeface="Calibri-BoldItalic"/>
                <a:cs typeface="Calibri-BoldItalic"/>
              </a:rPr>
              <a:t>to </a:t>
            </a:r>
            <a:r>
              <a:rPr lang="en-US" sz="1600" b="1" i="1" dirty="0">
                <a:solidFill>
                  <a:srgbClr val="FF0000"/>
                </a:solidFill>
                <a:latin typeface="Calibri-BoldItalic"/>
                <a:cs typeface="Calibri-BoldItalic"/>
              </a:rPr>
              <a:t>25</a:t>
            </a:r>
            <a:r>
              <a:rPr sz="1600" b="1" i="1" dirty="0">
                <a:solidFill>
                  <a:srgbClr val="FF0000"/>
                </a:solidFill>
                <a:latin typeface="Calibri-BoldItalic"/>
                <a:cs typeface="Calibri-BoldItalic"/>
              </a:rPr>
              <a:t>%</a:t>
            </a:r>
            <a:r>
              <a:rPr sz="1600" b="1" i="1" spc="30" dirty="0">
                <a:solidFill>
                  <a:srgbClr val="064752"/>
                </a:solidFill>
                <a:latin typeface="Calibri-BoldItalic"/>
                <a:cs typeface="Calibri-BoldItalic"/>
              </a:rPr>
              <a:t> </a:t>
            </a:r>
            <a:r>
              <a:rPr lang="en-US" sz="1600" b="1" i="1" spc="30" dirty="0">
                <a:solidFill>
                  <a:srgbClr val="064752"/>
                </a:solidFill>
                <a:latin typeface="Calibri-BoldItalic"/>
                <a:cs typeface="Calibri-BoldItalic"/>
              </a:rPr>
              <a:t>LTV</a:t>
            </a:r>
            <a:endParaRPr sz="1600" dirty="0">
              <a:latin typeface="Calibri-BoldItalic"/>
              <a:cs typeface="Calibri-BoldItal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71703" y="5086668"/>
            <a:ext cx="1906905" cy="1906905"/>
          </a:xfrm>
          <a:custGeom>
            <a:avLst/>
            <a:gdLst/>
            <a:ahLst/>
            <a:cxnLst/>
            <a:rect l="l" t="t" r="r" b="b"/>
            <a:pathLst>
              <a:path w="1906904" h="1906904">
                <a:moveTo>
                  <a:pt x="0" y="953160"/>
                </a:moveTo>
                <a:lnTo>
                  <a:pt x="953160" y="1906320"/>
                </a:lnTo>
                <a:lnTo>
                  <a:pt x="1906308" y="953160"/>
                </a:lnTo>
                <a:lnTo>
                  <a:pt x="953160" y="0"/>
                </a:lnTo>
                <a:lnTo>
                  <a:pt x="0" y="953160"/>
                </a:lnTo>
                <a:close/>
              </a:path>
            </a:pathLst>
          </a:custGeom>
          <a:ln w="12928">
            <a:solidFill>
              <a:srgbClr val="2852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66665" y="5886143"/>
            <a:ext cx="805815" cy="274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b="1" i="1" dirty="0">
                <a:solidFill>
                  <a:srgbClr val="064752"/>
                </a:solidFill>
                <a:latin typeface="Calibri-BoldItalic"/>
                <a:cs typeface="Calibri-BoldItalic"/>
              </a:rPr>
              <a:t>Low-</a:t>
            </a:r>
            <a:r>
              <a:rPr sz="1600" b="1" i="1" spc="-20" dirty="0">
                <a:solidFill>
                  <a:srgbClr val="064752"/>
                </a:solidFill>
                <a:latin typeface="Calibri-BoldItalic"/>
                <a:cs typeface="Calibri-BoldItalic"/>
              </a:rPr>
              <a:t>Cost</a:t>
            </a:r>
            <a:endParaRPr sz="1600">
              <a:latin typeface="Calibri-BoldItalic"/>
              <a:cs typeface="Calibri-BoldItal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338377" y="5086668"/>
            <a:ext cx="1906905" cy="1906905"/>
          </a:xfrm>
          <a:custGeom>
            <a:avLst/>
            <a:gdLst/>
            <a:ahLst/>
            <a:cxnLst/>
            <a:rect l="l" t="t" r="r" b="b"/>
            <a:pathLst>
              <a:path w="1906904" h="1906904">
                <a:moveTo>
                  <a:pt x="0" y="953160"/>
                </a:moveTo>
                <a:lnTo>
                  <a:pt x="953160" y="1906320"/>
                </a:lnTo>
                <a:lnTo>
                  <a:pt x="1906308" y="953160"/>
                </a:lnTo>
                <a:lnTo>
                  <a:pt x="953160" y="0"/>
                </a:lnTo>
                <a:lnTo>
                  <a:pt x="0" y="953160"/>
                </a:lnTo>
                <a:close/>
              </a:path>
            </a:pathLst>
          </a:custGeom>
          <a:ln w="12928">
            <a:solidFill>
              <a:srgbClr val="2852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824897" y="5711013"/>
            <a:ext cx="1022985" cy="5226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600" b="1" i="1" dirty="0">
                <a:solidFill>
                  <a:srgbClr val="064752"/>
                </a:solidFill>
                <a:latin typeface="Calibri-BoldItalic"/>
                <a:cs typeface="Calibri-BoldItalic"/>
              </a:rPr>
              <a:t>Up</a:t>
            </a:r>
            <a:r>
              <a:rPr sz="1600" b="1" i="1" spc="20" dirty="0">
                <a:solidFill>
                  <a:srgbClr val="064752"/>
                </a:solidFill>
                <a:latin typeface="Calibri-BoldItalic"/>
                <a:cs typeface="Calibri-BoldItalic"/>
              </a:rPr>
              <a:t> </a:t>
            </a:r>
            <a:r>
              <a:rPr sz="1600" b="1" i="1" spc="-25" dirty="0">
                <a:solidFill>
                  <a:srgbClr val="064752"/>
                </a:solidFill>
                <a:latin typeface="Calibri-BoldItalic"/>
                <a:cs typeface="Calibri-BoldItalic"/>
              </a:rPr>
              <a:t>to</a:t>
            </a:r>
            <a:endParaRPr sz="1600">
              <a:latin typeface="Calibri-BoldItalic"/>
              <a:cs typeface="Calibri-BoldItalic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600" b="1" i="1" dirty="0">
                <a:solidFill>
                  <a:srgbClr val="064752"/>
                </a:solidFill>
                <a:latin typeface="Calibri-BoldItalic"/>
                <a:cs typeface="Calibri-BoldItalic"/>
              </a:rPr>
              <a:t>30-yr</a:t>
            </a:r>
            <a:r>
              <a:rPr sz="1600" b="1" i="1" spc="10" dirty="0">
                <a:solidFill>
                  <a:srgbClr val="064752"/>
                </a:solidFill>
                <a:latin typeface="Calibri-BoldItalic"/>
                <a:cs typeface="Calibri-BoldItalic"/>
              </a:rPr>
              <a:t> </a:t>
            </a:r>
            <a:r>
              <a:rPr sz="1600" b="1" i="1" spc="-10" dirty="0">
                <a:solidFill>
                  <a:srgbClr val="064752"/>
                </a:solidFill>
                <a:latin typeface="Calibri-BoldItalic"/>
                <a:cs typeface="Calibri-BoldItalic"/>
              </a:rPr>
              <a:t>Terms</a:t>
            </a:r>
            <a:endParaRPr sz="1600">
              <a:latin typeface="Calibri-BoldItalic"/>
              <a:cs typeface="Calibri-BoldItal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93558" y="5041875"/>
            <a:ext cx="1996439" cy="1996439"/>
          </a:xfrm>
          <a:custGeom>
            <a:avLst/>
            <a:gdLst/>
            <a:ahLst/>
            <a:cxnLst/>
            <a:rect l="l" t="t" r="r" b="b"/>
            <a:pathLst>
              <a:path w="1996439" h="1996439">
                <a:moveTo>
                  <a:pt x="0" y="997953"/>
                </a:moveTo>
                <a:lnTo>
                  <a:pt x="997953" y="1995906"/>
                </a:lnTo>
                <a:lnTo>
                  <a:pt x="1995906" y="997953"/>
                </a:lnTo>
                <a:lnTo>
                  <a:pt x="997953" y="0"/>
                </a:lnTo>
                <a:lnTo>
                  <a:pt x="0" y="997953"/>
                </a:lnTo>
                <a:close/>
              </a:path>
            </a:pathLst>
          </a:custGeom>
          <a:ln w="9702">
            <a:solidFill>
              <a:srgbClr val="2852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71703" y="5041874"/>
            <a:ext cx="1996439" cy="1996440"/>
          </a:xfrm>
          <a:custGeom>
            <a:avLst/>
            <a:gdLst/>
            <a:ahLst/>
            <a:cxnLst/>
            <a:rect l="l" t="t" r="r" b="b"/>
            <a:pathLst>
              <a:path w="1996440" h="1996439">
                <a:moveTo>
                  <a:pt x="0" y="997953"/>
                </a:moveTo>
                <a:lnTo>
                  <a:pt x="997953" y="1995906"/>
                </a:lnTo>
                <a:lnTo>
                  <a:pt x="1995906" y="997953"/>
                </a:lnTo>
                <a:lnTo>
                  <a:pt x="997953" y="0"/>
                </a:lnTo>
                <a:lnTo>
                  <a:pt x="0" y="997953"/>
                </a:lnTo>
                <a:close/>
              </a:path>
            </a:pathLst>
          </a:custGeom>
          <a:ln w="9702">
            <a:solidFill>
              <a:srgbClr val="2852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60232" y="5041875"/>
            <a:ext cx="1996439" cy="1996439"/>
          </a:xfrm>
          <a:custGeom>
            <a:avLst/>
            <a:gdLst/>
            <a:ahLst/>
            <a:cxnLst/>
            <a:rect l="l" t="t" r="r" b="b"/>
            <a:pathLst>
              <a:path w="1996439" h="1996439">
                <a:moveTo>
                  <a:pt x="0" y="997953"/>
                </a:moveTo>
                <a:lnTo>
                  <a:pt x="997953" y="1995906"/>
                </a:lnTo>
                <a:lnTo>
                  <a:pt x="1995906" y="997953"/>
                </a:lnTo>
                <a:lnTo>
                  <a:pt x="997953" y="0"/>
                </a:lnTo>
                <a:lnTo>
                  <a:pt x="0" y="997953"/>
                </a:lnTo>
                <a:close/>
              </a:path>
            </a:pathLst>
          </a:custGeom>
          <a:ln w="9702">
            <a:solidFill>
              <a:srgbClr val="2852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38377" y="5041874"/>
            <a:ext cx="1996439" cy="1996440"/>
          </a:xfrm>
          <a:custGeom>
            <a:avLst/>
            <a:gdLst/>
            <a:ahLst/>
            <a:cxnLst/>
            <a:rect l="l" t="t" r="r" b="b"/>
            <a:pathLst>
              <a:path w="1996440" h="1996439">
                <a:moveTo>
                  <a:pt x="0" y="997953"/>
                </a:moveTo>
                <a:lnTo>
                  <a:pt x="997953" y="1995906"/>
                </a:lnTo>
                <a:lnTo>
                  <a:pt x="1995906" y="997953"/>
                </a:lnTo>
                <a:lnTo>
                  <a:pt x="997953" y="0"/>
                </a:lnTo>
                <a:lnTo>
                  <a:pt x="0" y="997953"/>
                </a:lnTo>
                <a:close/>
              </a:path>
            </a:pathLst>
          </a:custGeom>
          <a:ln w="9702">
            <a:solidFill>
              <a:srgbClr val="2852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235">
              <a:lnSpc>
                <a:spcPts val="105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25E836-D4BA-7247-9ACE-225EA987966C}"/>
              </a:ext>
            </a:extLst>
          </p:cNvPr>
          <p:cNvSpPr txBox="1"/>
          <p:nvPr/>
        </p:nvSpPr>
        <p:spPr>
          <a:xfrm>
            <a:off x="34635" y="2862508"/>
            <a:ext cx="5906135" cy="1608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12900" marR="5715" lvl="2" indent="-2286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alibri"/>
                <a:cs typeface="Calibri"/>
              </a:rPr>
              <a:t>new construction </a:t>
            </a:r>
          </a:p>
          <a:p>
            <a:pPr marL="1612900" marR="5715" lvl="2" indent="-2286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alibri"/>
                <a:cs typeface="Calibri"/>
              </a:rPr>
              <a:t>building retrofits </a:t>
            </a:r>
          </a:p>
          <a:p>
            <a:pPr marL="1612900" marR="5715" lvl="2" indent="-2286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alibri"/>
                <a:cs typeface="Calibri"/>
              </a:rPr>
              <a:t>gut rehabilitations</a:t>
            </a:r>
          </a:p>
          <a:p>
            <a:pPr marL="1612900" marR="5715" indent="-2286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alibri"/>
                <a:cs typeface="Calibri"/>
              </a:rPr>
              <a:t>upgrades to existing building</a:t>
            </a:r>
          </a:p>
          <a:p>
            <a:pPr marL="1612900" marR="5715" indent="-2286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alibri"/>
                <a:cs typeface="Calibri"/>
              </a:rPr>
              <a:t>refinance within 2 years after completion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36457"/>
            <a:ext cx="4890135" cy="974725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dirty="0"/>
              <a:t>Who</a:t>
            </a:r>
            <a:r>
              <a:rPr spc="-60" dirty="0"/>
              <a:t> </a:t>
            </a:r>
            <a:r>
              <a:rPr spc="-10" dirty="0"/>
              <a:t>Benefits</a:t>
            </a:r>
            <a:r>
              <a:rPr spc="-55" dirty="0"/>
              <a:t> </a:t>
            </a:r>
            <a:r>
              <a:rPr dirty="0"/>
              <a:t>From</a:t>
            </a:r>
            <a:r>
              <a:rPr spc="-60" dirty="0"/>
              <a:t> </a:t>
            </a:r>
            <a:r>
              <a:rPr spc="-10" dirty="0"/>
              <a:t>C-</a:t>
            </a:r>
            <a:r>
              <a:rPr spc="-30" dirty="0"/>
              <a:t>PACE?</a:t>
            </a: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700" i="1" dirty="0">
                <a:solidFill>
                  <a:srgbClr val="8D9EB5"/>
                </a:solidFill>
                <a:latin typeface="Calibri-BoldItalic"/>
                <a:cs typeface="Calibri-BoldItalic"/>
              </a:rPr>
              <a:t>Property</a:t>
            </a:r>
            <a:r>
              <a:rPr sz="1700" i="1" spc="-40" dirty="0">
                <a:solidFill>
                  <a:srgbClr val="8D9EB5"/>
                </a:solidFill>
                <a:latin typeface="Calibri-BoldItalic"/>
                <a:cs typeface="Calibri-BoldItalic"/>
              </a:rPr>
              <a:t> </a:t>
            </a:r>
            <a:r>
              <a:rPr sz="1700" i="1" spc="-10" dirty="0">
                <a:solidFill>
                  <a:srgbClr val="8D9EB5"/>
                </a:solidFill>
                <a:latin typeface="Calibri-BoldItalic"/>
                <a:cs typeface="Calibri-BoldItalic"/>
              </a:rPr>
              <a:t>Types</a:t>
            </a:r>
            <a:endParaRPr sz="1700">
              <a:latin typeface="Calibri-BoldItalic"/>
              <a:cs typeface="Calibri-BoldIt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1771650"/>
            <a:ext cx="53359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C-</a:t>
            </a:r>
            <a:r>
              <a:rPr sz="1400" spc="-20" dirty="0">
                <a:latin typeface="Calibri"/>
                <a:cs typeface="Calibri"/>
              </a:rPr>
              <a:t>PACE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fund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projects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wide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variety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commercial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property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types.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413635"/>
            <a:ext cx="1885950" cy="18859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4732985"/>
            <a:ext cx="1885950" cy="188594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57200" y="4014596"/>
            <a:ext cx="1885950" cy="285115"/>
          </a:xfrm>
          <a:prstGeom prst="rect">
            <a:avLst/>
          </a:prstGeom>
          <a:solidFill>
            <a:srgbClr val="064752">
              <a:alpha val="84999"/>
            </a:srgbClr>
          </a:solidFill>
        </p:spPr>
        <p:txBody>
          <a:bodyPr vert="horz" wrap="square" lIns="0" tIns="42545" rIns="0" bIns="0" rtlCol="0">
            <a:spAutoFit/>
          </a:bodyPr>
          <a:lstStyle/>
          <a:p>
            <a:pPr marL="647700">
              <a:lnSpc>
                <a:spcPct val="100000"/>
              </a:lnSpc>
              <a:spcBef>
                <a:spcPts val="335"/>
              </a:spcBef>
            </a:pPr>
            <a:r>
              <a:rPr sz="1300" b="1" spc="140" dirty="0">
                <a:solidFill>
                  <a:srgbClr val="FFFFFF"/>
                </a:solidFill>
                <a:latin typeface="Calibri"/>
                <a:cs typeface="Calibri"/>
              </a:rPr>
              <a:t>OFFICE 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200" y="6333947"/>
            <a:ext cx="1885950" cy="285115"/>
          </a:xfrm>
          <a:prstGeom prst="rect">
            <a:avLst/>
          </a:prstGeom>
          <a:solidFill>
            <a:srgbClr val="064752">
              <a:alpha val="84999"/>
            </a:srgbClr>
          </a:solidFill>
        </p:spPr>
        <p:txBody>
          <a:bodyPr vert="horz" wrap="square" lIns="0" tIns="42545" rIns="0" bIns="0" rtlCol="0">
            <a:spAutoFit/>
          </a:bodyPr>
          <a:lstStyle/>
          <a:p>
            <a:pPr marL="389890">
              <a:lnSpc>
                <a:spcPct val="100000"/>
              </a:lnSpc>
              <a:spcBef>
                <a:spcPts val="335"/>
              </a:spcBef>
            </a:pPr>
            <a:r>
              <a:rPr sz="1300" b="1" spc="140" dirty="0">
                <a:solidFill>
                  <a:srgbClr val="FFFFFF"/>
                </a:solidFill>
                <a:latin typeface="Calibri"/>
                <a:cs typeface="Calibri"/>
              </a:rPr>
              <a:t>HOSPI</a:t>
            </a:r>
            <a:r>
              <a:rPr sz="13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120" dirty="0">
                <a:solidFill>
                  <a:srgbClr val="FFFFFF"/>
                </a:solidFill>
                <a:latin typeface="Calibri"/>
                <a:cs typeface="Calibri"/>
              </a:rPr>
              <a:t>TALITY 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95900" y="2413635"/>
            <a:ext cx="1885950" cy="188595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95900" y="4732985"/>
            <a:ext cx="1885950" cy="188594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295900" y="4014596"/>
            <a:ext cx="1885950" cy="285115"/>
          </a:xfrm>
          <a:prstGeom prst="rect">
            <a:avLst/>
          </a:prstGeom>
          <a:solidFill>
            <a:srgbClr val="064752">
              <a:alpha val="84999"/>
            </a:srgbClr>
          </a:solidFill>
        </p:spPr>
        <p:txBody>
          <a:bodyPr vert="horz" wrap="square" lIns="0" tIns="19685" rIns="0" bIns="0" rtlCol="0">
            <a:spAutoFit/>
          </a:bodyPr>
          <a:lstStyle/>
          <a:p>
            <a:pPr marL="463550">
              <a:lnSpc>
                <a:spcPct val="100000"/>
              </a:lnSpc>
              <a:spcBef>
                <a:spcPts val="155"/>
              </a:spcBef>
            </a:pPr>
            <a:r>
              <a:rPr sz="1300" b="1" spc="145" dirty="0">
                <a:solidFill>
                  <a:srgbClr val="FFFFFF"/>
                </a:solidFill>
                <a:latin typeface="Calibri"/>
                <a:cs typeface="Calibri"/>
              </a:rPr>
              <a:t>MIXED-</a:t>
            </a:r>
            <a:r>
              <a:rPr sz="1300" b="1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95" dirty="0">
                <a:solidFill>
                  <a:srgbClr val="FFFFFF"/>
                </a:solidFill>
                <a:latin typeface="Calibri"/>
                <a:cs typeface="Calibri"/>
              </a:rPr>
              <a:t>USE 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95900" y="6333947"/>
            <a:ext cx="1885950" cy="285115"/>
          </a:xfrm>
          <a:prstGeom prst="rect">
            <a:avLst/>
          </a:prstGeom>
          <a:solidFill>
            <a:srgbClr val="064752">
              <a:alpha val="84999"/>
            </a:srgbClr>
          </a:solidFill>
        </p:spPr>
        <p:txBody>
          <a:bodyPr vert="horz" wrap="square" lIns="0" tIns="42545" rIns="0" bIns="0" rtlCol="0">
            <a:spAutoFit/>
          </a:bodyPr>
          <a:lstStyle/>
          <a:p>
            <a:pPr marL="395605">
              <a:lnSpc>
                <a:spcPct val="100000"/>
              </a:lnSpc>
              <a:spcBef>
                <a:spcPts val="335"/>
              </a:spcBef>
            </a:pPr>
            <a:r>
              <a:rPr sz="1300" b="1" spc="90" dirty="0">
                <a:solidFill>
                  <a:srgbClr val="FFFFFF"/>
                </a:solidFill>
                <a:latin typeface="Calibri"/>
                <a:cs typeface="Calibri"/>
              </a:rPr>
              <a:t>HE</a:t>
            </a:r>
            <a:r>
              <a:rPr sz="1300" b="1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135" dirty="0">
                <a:solidFill>
                  <a:srgbClr val="FFFFFF"/>
                </a:solidFill>
                <a:latin typeface="Calibri"/>
                <a:cs typeface="Calibri"/>
              </a:rPr>
              <a:t>ALTHCARE 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76562" y="2413635"/>
            <a:ext cx="1885949" cy="188595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76550" y="4732985"/>
            <a:ext cx="1885950" cy="188594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876550" y="4014596"/>
            <a:ext cx="1885950" cy="285115"/>
          </a:xfrm>
          <a:prstGeom prst="rect">
            <a:avLst/>
          </a:prstGeom>
          <a:solidFill>
            <a:srgbClr val="064752">
              <a:alpha val="84999"/>
            </a:srgbClr>
          </a:solidFill>
        </p:spPr>
        <p:txBody>
          <a:bodyPr vert="horz" wrap="square" lIns="0" tIns="42545" rIns="0" bIns="0" rtlCol="0">
            <a:spAutoFit/>
          </a:bodyPr>
          <a:lstStyle/>
          <a:p>
            <a:pPr marL="424815">
              <a:lnSpc>
                <a:spcPct val="100000"/>
              </a:lnSpc>
              <a:spcBef>
                <a:spcPts val="335"/>
              </a:spcBef>
            </a:pPr>
            <a:r>
              <a:rPr sz="1300" b="1" spc="140" dirty="0">
                <a:solidFill>
                  <a:srgbClr val="FFFFFF"/>
                </a:solidFill>
                <a:latin typeface="Calibri"/>
                <a:cs typeface="Calibri"/>
              </a:rPr>
              <a:t>INDUS</a:t>
            </a:r>
            <a:r>
              <a:rPr sz="13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130" dirty="0">
                <a:solidFill>
                  <a:srgbClr val="FFFFFF"/>
                </a:solidFill>
                <a:latin typeface="Calibri"/>
                <a:cs typeface="Calibri"/>
              </a:rPr>
              <a:t>TRIAL 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76550" y="6333947"/>
            <a:ext cx="1885950" cy="285115"/>
          </a:xfrm>
          <a:prstGeom prst="rect">
            <a:avLst/>
          </a:prstGeom>
          <a:solidFill>
            <a:srgbClr val="064752">
              <a:alpha val="84999"/>
            </a:srgbClr>
          </a:solidFill>
        </p:spPr>
        <p:txBody>
          <a:bodyPr vert="horz" wrap="square" lIns="0" tIns="42545" rIns="0" bIns="0" rtlCol="0">
            <a:spAutoFit/>
          </a:bodyPr>
          <a:lstStyle/>
          <a:p>
            <a:pPr marL="22225" algn="ctr">
              <a:lnSpc>
                <a:spcPct val="100000"/>
              </a:lnSpc>
              <a:spcBef>
                <a:spcPts val="335"/>
              </a:spcBef>
            </a:pPr>
            <a:r>
              <a:rPr sz="1300" b="1" spc="85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13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85" dirty="0">
                <a:solidFill>
                  <a:srgbClr val="FFFFFF"/>
                </a:solidFill>
                <a:latin typeface="Calibri"/>
                <a:cs typeface="Calibri"/>
              </a:rPr>
              <a:t>TAIL 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15250" y="2413635"/>
            <a:ext cx="1885950" cy="188595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715250" y="4732985"/>
            <a:ext cx="1885950" cy="1885948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7715250" y="4014596"/>
            <a:ext cx="1885950" cy="285115"/>
          </a:xfrm>
          <a:prstGeom prst="rect">
            <a:avLst/>
          </a:prstGeom>
          <a:solidFill>
            <a:srgbClr val="064752">
              <a:alpha val="84999"/>
            </a:srgbClr>
          </a:solidFill>
        </p:spPr>
        <p:txBody>
          <a:bodyPr vert="horz" wrap="square" lIns="0" tIns="42545" rIns="0" bIns="0" rtlCol="0">
            <a:spAutoFit/>
          </a:bodyPr>
          <a:lstStyle/>
          <a:p>
            <a:pPr marL="364490">
              <a:lnSpc>
                <a:spcPct val="100000"/>
              </a:lnSpc>
              <a:spcBef>
                <a:spcPts val="335"/>
              </a:spcBef>
            </a:pPr>
            <a:r>
              <a:rPr sz="1300" b="1" spc="85" dirty="0">
                <a:solidFill>
                  <a:srgbClr val="FFFFFF"/>
                </a:solidFill>
                <a:latin typeface="Calibri"/>
                <a:cs typeface="Calibri"/>
              </a:rPr>
              <a:t>MU</a:t>
            </a:r>
            <a:r>
              <a:rPr sz="1300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85" dirty="0">
                <a:solidFill>
                  <a:srgbClr val="FFFFFF"/>
                </a:solidFill>
                <a:latin typeface="Calibri"/>
                <a:cs typeface="Calibri"/>
              </a:rPr>
              <a:t>LTI</a:t>
            </a:r>
            <a:r>
              <a:rPr sz="13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50" dirty="0">
                <a:solidFill>
                  <a:srgbClr val="FFFFFF"/>
                </a:solidFill>
                <a:latin typeface="Calibri"/>
                <a:cs typeface="Calibri"/>
              </a:rPr>
              <a:t>FA</a:t>
            </a:r>
            <a:r>
              <a:rPr sz="1300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85" dirty="0">
                <a:solidFill>
                  <a:srgbClr val="FFFFFF"/>
                </a:solidFill>
                <a:latin typeface="Calibri"/>
                <a:cs typeface="Calibri"/>
              </a:rPr>
              <a:t>MI</a:t>
            </a:r>
            <a:r>
              <a:rPr sz="13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25" dirty="0">
                <a:solidFill>
                  <a:srgbClr val="FFFFFF"/>
                </a:solidFill>
                <a:latin typeface="Calibri"/>
                <a:cs typeface="Calibri"/>
              </a:rPr>
              <a:t>LY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19" name="object 19"/>
          <p:cNvSpPr txBox="1"/>
          <p:nvPr/>
        </p:nvSpPr>
        <p:spPr>
          <a:xfrm>
            <a:off x="7715250" y="6333947"/>
            <a:ext cx="1885950" cy="285115"/>
          </a:xfrm>
          <a:prstGeom prst="rect">
            <a:avLst/>
          </a:prstGeom>
          <a:solidFill>
            <a:srgbClr val="064752">
              <a:alpha val="84999"/>
            </a:srgbClr>
          </a:solidFill>
        </p:spPr>
        <p:txBody>
          <a:bodyPr vert="horz" wrap="square" lIns="0" tIns="42545" rIns="0" bIns="0" rtlCol="0">
            <a:spAutoFit/>
          </a:bodyPr>
          <a:lstStyle/>
          <a:p>
            <a:pPr marL="443230">
              <a:lnSpc>
                <a:spcPct val="100000"/>
              </a:lnSpc>
              <a:spcBef>
                <a:spcPts val="335"/>
              </a:spcBef>
            </a:pP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00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8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3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125" dirty="0">
                <a:solidFill>
                  <a:srgbClr val="FFFFFF"/>
                </a:solidFill>
                <a:latin typeface="Calibri"/>
                <a:cs typeface="Calibri"/>
              </a:rPr>
              <a:t>PROF</a:t>
            </a:r>
            <a:r>
              <a:rPr sz="13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dirty="0"/>
              <a:t>Eligible </a:t>
            </a:r>
            <a:r>
              <a:rPr spc="-10" dirty="0"/>
              <a:t>Upgrades</a:t>
            </a: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700" i="1" dirty="0">
                <a:solidFill>
                  <a:srgbClr val="8D9EB5"/>
                </a:solidFill>
                <a:latin typeface="Calibri-BoldItalic"/>
                <a:cs typeface="Calibri-BoldItalic"/>
              </a:rPr>
              <a:t>Typical</a:t>
            </a:r>
            <a:r>
              <a:rPr sz="1700" i="1" spc="-55" dirty="0">
                <a:solidFill>
                  <a:srgbClr val="8D9EB5"/>
                </a:solidFill>
                <a:latin typeface="Calibri-BoldItalic"/>
                <a:cs typeface="Calibri-BoldItalic"/>
              </a:rPr>
              <a:t> </a:t>
            </a:r>
            <a:r>
              <a:rPr sz="1700" i="1" dirty="0">
                <a:solidFill>
                  <a:srgbClr val="8D9EB5"/>
                </a:solidFill>
                <a:latin typeface="Calibri-BoldItalic"/>
                <a:cs typeface="Calibri-BoldItalic"/>
              </a:rPr>
              <a:t>Measures</a:t>
            </a:r>
            <a:r>
              <a:rPr sz="1700" i="1" spc="-45" dirty="0">
                <a:solidFill>
                  <a:srgbClr val="8D9EB5"/>
                </a:solidFill>
                <a:latin typeface="Calibri-BoldItalic"/>
                <a:cs typeface="Calibri-BoldItalic"/>
              </a:rPr>
              <a:t> </a:t>
            </a:r>
            <a:r>
              <a:rPr sz="1700" i="1" dirty="0">
                <a:solidFill>
                  <a:srgbClr val="8D9EB5"/>
                </a:solidFill>
                <a:latin typeface="Calibri-BoldItalic"/>
                <a:cs typeface="Calibri-BoldItalic"/>
              </a:rPr>
              <a:t>Funded</a:t>
            </a:r>
            <a:r>
              <a:rPr sz="1700" i="1" spc="-45" dirty="0">
                <a:solidFill>
                  <a:srgbClr val="8D9EB5"/>
                </a:solidFill>
                <a:latin typeface="Calibri-BoldItalic"/>
                <a:cs typeface="Calibri-BoldItalic"/>
              </a:rPr>
              <a:t> </a:t>
            </a:r>
            <a:r>
              <a:rPr sz="1700" i="1" dirty="0">
                <a:solidFill>
                  <a:srgbClr val="8D9EB5"/>
                </a:solidFill>
                <a:latin typeface="Calibri-BoldItalic"/>
                <a:cs typeface="Calibri-BoldItalic"/>
              </a:rPr>
              <a:t>by</a:t>
            </a:r>
            <a:r>
              <a:rPr sz="1700" i="1" spc="-45" dirty="0">
                <a:solidFill>
                  <a:srgbClr val="8D9EB5"/>
                </a:solidFill>
                <a:latin typeface="Calibri-BoldItalic"/>
                <a:cs typeface="Calibri-BoldItalic"/>
              </a:rPr>
              <a:t> </a:t>
            </a:r>
            <a:r>
              <a:rPr sz="1700" i="1" dirty="0">
                <a:solidFill>
                  <a:srgbClr val="8D9EB5"/>
                </a:solidFill>
                <a:latin typeface="Calibri-BoldItalic"/>
                <a:cs typeface="Calibri-BoldItalic"/>
              </a:rPr>
              <a:t>C-</a:t>
            </a:r>
            <a:r>
              <a:rPr sz="1700" i="1" spc="-20" dirty="0">
                <a:solidFill>
                  <a:srgbClr val="8D9EB5"/>
                </a:solidFill>
                <a:latin typeface="Calibri-BoldItalic"/>
                <a:cs typeface="Calibri-BoldItalic"/>
              </a:rPr>
              <a:t>PACE</a:t>
            </a:r>
            <a:endParaRPr sz="1700">
              <a:latin typeface="Calibri-BoldItalic"/>
              <a:cs typeface="Calibri-BoldIt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0010" y="3978783"/>
            <a:ext cx="176720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135" dirty="0">
                <a:solidFill>
                  <a:srgbClr val="064752"/>
                </a:solidFill>
                <a:latin typeface="Calibri"/>
                <a:cs typeface="Calibri"/>
              </a:rPr>
              <a:t>ENER</a:t>
            </a:r>
            <a:r>
              <a:rPr sz="1300" b="1" spc="-125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spc="80" dirty="0">
                <a:solidFill>
                  <a:srgbClr val="064752"/>
                </a:solidFill>
                <a:latin typeface="Calibri"/>
                <a:cs typeface="Calibri"/>
              </a:rPr>
              <a:t>GY</a:t>
            </a:r>
            <a:r>
              <a:rPr sz="1300" b="1" spc="305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spc="150" dirty="0">
                <a:solidFill>
                  <a:srgbClr val="064752"/>
                </a:solidFill>
                <a:latin typeface="Calibri"/>
                <a:cs typeface="Calibri"/>
              </a:rPr>
              <a:t>EFFICIENCY 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3786" y="4200935"/>
            <a:ext cx="1661795" cy="105346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254000" indent="-241300">
              <a:lnSpc>
                <a:spcPct val="100000"/>
              </a:lnSpc>
              <a:spcBef>
                <a:spcPts val="800"/>
              </a:spcBef>
              <a:buClr>
                <a:srgbClr val="5BB292"/>
              </a:buClr>
              <a:buSzPct val="108333"/>
              <a:buChar char="•"/>
              <a:tabLst>
                <a:tab pos="253365" algn="l"/>
                <a:tab pos="254000" algn="l"/>
              </a:tabLst>
            </a:pPr>
            <a:r>
              <a:rPr sz="1800" spc="-15" baseline="2314" dirty="0">
                <a:latin typeface="Calibri"/>
                <a:cs typeface="Calibri"/>
              </a:rPr>
              <a:t>HVAC</a:t>
            </a:r>
            <a:r>
              <a:rPr sz="1800" spc="-60" baseline="2314" dirty="0">
                <a:latin typeface="Calibri"/>
                <a:cs typeface="Calibri"/>
              </a:rPr>
              <a:t> </a:t>
            </a:r>
            <a:r>
              <a:rPr sz="1800" spc="-15" baseline="2314" dirty="0">
                <a:latin typeface="Calibri"/>
                <a:cs typeface="Calibri"/>
              </a:rPr>
              <a:t>systems</a:t>
            </a:r>
            <a:endParaRPr sz="1800" baseline="2314">
              <a:latin typeface="Calibri"/>
              <a:cs typeface="Calibri"/>
            </a:endParaRPr>
          </a:p>
          <a:p>
            <a:pPr marL="254000" indent="-241300">
              <a:lnSpc>
                <a:spcPct val="100000"/>
              </a:lnSpc>
              <a:spcBef>
                <a:spcPts val="860"/>
              </a:spcBef>
              <a:buClr>
                <a:srgbClr val="5BB292"/>
              </a:buClr>
              <a:buSzPct val="108333"/>
              <a:buChar char="•"/>
              <a:tabLst>
                <a:tab pos="253365" algn="l"/>
                <a:tab pos="254000" algn="l"/>
              </a:tabLst>
            </a:pPr>
            <a:r>
              <a:rPr sz="1800" baseline="2314" dirty="0">
                <a:latin typeface="Calibri"/>
                <a:cs typeface="Calibri"/>
              </a:rPr>
              <a:t>Boilers</a:t>
            </a:r>
            <a:r>
              <a:rPr sz="1800" spc="-22" baseline="2314" dirty="0">
                <a:latin typeface="Calibri"/>
                <a:cs typeface="Calibri"/>
              </a:rPr>
              <a:t> </a:t>
            </a:r>
            <a:r>
              <a:rPr sz="1800" baseline="2314" dirty="0">
                <a:latin typeface="Calibri"/>
                <a:cs typeface="Calibri"/>
              </a:rPr>
              <a:t>&amp;</a:t>
            </a:r>
            <a:r>
              <a:rPr sz="1800" spc="-22" baseline="2314" dirty="0">
                <a:latin typeface="Calibri"/>
                <a:cs typeface="Calibri"/>
              </a:rPr>
              <a:t> </a:t>
            </a:r>
            <a:r>
              <a:rPr sz="1800" spc="-15" baseline="2314" dirty="0">
                <a:latin typeface="Calibri"/>
                <a:cs typeface="Calibri"/>
              </a:rPr>
              <a:t>chillers</a:t>
            </a:r>
            <a:endParaRPr sz="1800" baseline="2314">
              <a:latin typeface="Calibri"/>
              <a:cs typeface="Calibri"/>
            </a:endParaRPr>
          </a:p>
          <a:p>
            <a:pPr marL="254000" marR="5080" indent="-241300">
              <a:lnSpc>
                <a:spcPts val="1350"/>
              </a:lnSpc>
              <a:spcBef>
                <a:spcPts val="980"/>
              </a:spcBef>
              <a:buClr>
                <a:srgbClr val="5BB292"/>
              </a:buClr>
              <a:buSzPct val="108333"/>
              <a:buChar char="•"/>
              <a:tabLst>
                <a:tab pos="253365" algn="l"/>
                <a:tab pos="254000" algn="l"/>
              </a:tabLst>
            </a:pPr>
            <a:r>
              <a:rPr sz="1800" baseline="2314" dirty="0">
                <a:latin typeface="Calibri"/>
                <a:cs typeface="Calibri"/>
              </a:rPr>
              <a:t>Building</a:t>
            </a:r>
            <a:r>
              <a:rPr sz="1800" spc="22" baseline="2314" dirty="0">
                <a:latin typeface="Calibri"/>
                <a:cs typeface="Calibri"/>
              </a:rPr>
              <a:t> </a:t>
            </a:r>
            <a:r>
              <a:rPr sz="1800" spc="-15" baseline="2314" dirty="0">
                <a:latin typeface="Calibri"/>
                <a:cs typeface="Calibri"/>
              </a:rPr>
              <a:t>automation</a:t>
            </a:r>
            <a:r>
              <a:rPr sz="1800" spc="15" baseline="2314" dirty="0">
                <a:latin typeface="Calibri"/>
                <a:cs typeface="Calibri"/>
              </a:rPr>
              <a:t> </a:t>
            </a:r>
            <a:r>
              <a:rPr sz="1800" spc="-75" baseline="2314" dirty="0">
                <a:latin typeface="Calibri"/>
                <a:cs typeface="Calibri"/>
              </a:rPr>
              <a:t>&amp; </a:t>
            </a:r>
            <a:r>
              <a:rPr sz="1200" dirty="0">
                <a:latin typeface="Calibri"/>
                <a:cs typeface="Calibri"/>
              </a:rPr>
              <a:t>control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systems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3786" y="5254937"/>
            <a:ext cx="1506220" cy="111696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254000" indent="-241300">
              <a:lnSpc>
                <a:spcPct val="100000"/>
              </a:lnSpc>
              <a:spcBef>
                <a:spcPts val="800"/>
              </a:spcBef>
              <a:buClr>
                <a:srgbClr val="5BB292"/>
              </a:buClr>
              <a:buSzPct val="108333"/>
              <a:buChar char="•"/>
              <a:tabLst>
                <a:tab pos="253365" algn="l"/>
                <a:tab pos="254000" algn="l"/>
              </a:tabLst>
            </a:pPr>
            <a:r>
              <a:rPr sz="1800" baseline="2314" dirty="0">
                <a:latin typeface="Calibri"/>
                <a:cs typeface="Calibri"/>
              </a:rPr>
              <a:t>LED</a:t>
            </a:r>
            <a:r>
              <a:rPr sz="1800" spc="-37" baseline="2314" dirty="0">
                <a:latin typeface="Calibri"/>
                <a:cs typeface="Calibri"/>
              </a:rPr>
              <a:t> </a:t>
            </a:r>
            <a:r>
              <a:rPr sz="1800" spc="-15" baseline="2314" dirty="0">
                <a:latin typeface="Calibri"/>
                <a:cs typeface="Calibri"/>
              </a:rPr>
              <a:t>lighting</a:t>
            </a:r>
            <a:endParaRPr sz="1800" baseline="2314">
              <a:latin typeface="Calibri"/>
              <a:cs typeface="Calibri"/>
            </a:endParaRPr>
          </a:p>
          <a:p>
            <a:pPr marL="254000" marR="5080" indent="-241300">
              <a:lnSpc>
                <a:spcPct val="96100"/>
              </a:lnSpc>
              <a:spcBef>
                <a:spcPts val="915"/>
              </a:spcBef>
              <a:buClr>
                <a:srgbClr val="5BB292"/>
              </a:buClr>
              <a:buSzPct val="108333"/>
              <a:buChar char="•"/>
              <a:tabLst>
                <a:tab pos="253365" algn="l"/>
                <a:tab pos="254000" algn="l"/>
              </a:tabLst>
            </a:pPr>
            <a:r>
              <a:rPr sz="1800" baseline="2314" dirty="0">
                <a:latin typeface="Calibri"/>
                <a:cs typeface="Calibri"/>
              </a:rPr>
              <a:t>Building </a:t>
            </a:r>
            <a:r>
              <a:rPr sz="1800" spc="-15" baseline="2314" dirty="0">
                <a:latin typeface="Calibri"/>
                <a:cs typeface="Calibri"/>
              </a:rPr>
              <a:t>envelope, </a:t>
            </a:r>
            <a:r>
              <a:rPr sz="1200" dirty="0">
                <a:latin typeface="Calibri"/>
                <a:cs typeface="Calibri"/>
              </a:rPr>
              <a:t>including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insulation, </a:t>
            </a:r>
            <a:r>
              <a:rPr sz="1200" dirty="0">
                <a:latin typeface="Calibri"/>
                <a:cs typeface="Calibri"/>
              </a:rPr>
              <a:t>windows,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doors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&amp; </a:t>
            </a:r>
            <a:r>
              <a:rPr sz="1200" spc="-10" dirty="0">
                <a:latin typeface="Calibri"/>
                <a:cs typeface="Calibri"/>
              </a:rPr>
              <a:t>roofing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3786" y="6461633"/>
            <a:ext cx="1261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0" indent="-241300">
              <a:lnSpc>
                <a:spcPct val="100000"/>
              </a:lnSpc>
              <a:spcBef>
                <a:spcPts val="100"/>
              </a:spcBef>
              <a:buClr>
                <a:srgbClr val="5BB292"/>
              </a:buClr>
              <a:buSzPct val="108333"/>
              <a:buChar char="•"/>
              <a:tabLst>
                <a:tab pos="253365" algn="l"/>
                <a:tab pos="254000" algn="l"/>
              </a:tabLst>
            </a:pPr>
            <a:r>
              <a:rPr sz="1800" baseline="2314" dirty="0">
                <a:latin typeface="Calibri"/>
                <a:cs typeface="Calibri"/>
              </a:rPr>
              <a:t>Motors</a:t>
            </a:r>
            <a:r>
              <a:rPr sz="1800" spc="-44" baseline="2314" dirty="0">
                <a:latin typeface="Calibri"/>
                <a:cs typeface="Calibri"/>
              </a:rPr>
              <a:t> </a:t>
            </a:r>
            <a:r>
              <a:rPr sz="1800" baseline="2314" dirty="0">
                <a:latin typeface="Calibri"/>
                <a:cs typeface="Calibri"/>
              </a:rPr>
              <a:t>&amp;</a:t>
            </a:r>
            <a:r>
              <a:rPr sz="1800" spc="-37" baseline="2314" dirty="0">
                <a:latin typeface="Calibri"/>
                <a:cs typeface="Calibri"/>
              </a:rPr>
              <a:t> </a:t>
            </a:r>
            <a:r>
              <a:rPr sz="1800" spc="-15" baseline="2314" dirty="0">
                <a:latin typeface="Calibri"/>
                <a:cs typeface="Calibri"/>
              </a:rPr>
              <a:t>drives</a:t>
            </a:r>
            <a:endParaRPr sz="1800" baseline="2314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67074" y="3978783"/>
            <a:ext cx="179895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150" dirty="0">
                <a:solidFill>
                  <a:srgbClr val="064752"/>
                </a:solidFill>
                <a:latin typeface="Calibri"/>
                <a:cs typeface="Calibri"/>
              </a:rPr>
              <a:t>RENEWABLE</a:t>
            </a:r>
            <a:r>
              <a:rPr sz="1300" b="1" spc="325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spc="135" dirty="0">
                <a:solidFill>
                  <a:srgbClr val="064752"/>
                </a:solidFill>
                <a:latin typeface="Calibri"/>
                <a:cs typeface="Calibri"/>
              </a:rPr>
              <a:t>ENER</a:t>
            </a:r>
            <a:r>
              <a:rPr sz="1300" b="1" spc="-114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spc="55" dirty="0">
                <a:solidFill>
                  <a:srgbClr val="064752"/>
                </a:solidFill>
                <a:latin typeface="Calibri"/>
                <a:cs typeface="Calibri"/>
              </a:rPr>
              <a:t>GY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90850" y="4200935"/>
            <a:ext cx="1459230" cy="146875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254000" indent="-241300">
              <a:lnSpc>
                <a:spcPct val="100000"/>
              </a:lnSpc>
              <a:spcBef>
                <a:spcPts val="800"/>
              </a:spcBef>
              <a:buClr>
                <a:srgbClr val="5BB292"/>
              </a:buClr>
              <a:buSzPct val="108333"/>
              <a:buChar char="•"/>
              <a:tabLst>
                <a:tab pos="253365" algn="l"/>
                <a:tab pos="254000" algn="l"/>
              </a:tabLst>
            </a:pPr>
            <a:r>
              <a:rPr sz="1800" spc="-15" baseline="2314" dirty="0">
                <a:latin typeface="Calibri"/>
                <a:cs typeface="Calibri"/>
              </a:rPr>
              <a:t>Solar/solar</a:t>
            </a:r>
            <a:r>
              <a:rPr sz="1800" spc="52" baseline="2314" dirty="0">
                <a:latin typeface="Calibri"/>
                <a:cs typeface="Calibri"/>
              </a:rPr>
              <a:t> </a:t>
            </a:r>
            <a:r>
              <a:rPr sz="1800" spc="-15" baseline="2314" dirty="0">
                <a:latin typeface="Calibri"/>
                <a:cs typeface="Calibri"/>
              </a:rPr>
              <a:t>thermal</a:t>
            </a:r>
            <a:endParaRPr sz="1800" baseline="2314">
              <a:latin typeface="Calibri"/>
              <a:cs typeface="Calibri"/>
            </a:endParaRPr>
          </a:p>
          <a:p>
            <a:pPr marL="254000" indent="-241300">
              <a:lnSpc>
                <a:spcPct val="100000"/>
              </a:lnSpc>
              <a:spcBef>
                <a:spcPts val="860"/>
              </a:spcBef>
              <a:buClr>
                <a:srgbClr val="5BB292"/>
              </a:buClr>
              <a:buSzPct val="108333"/>
              <a:buChar char="•"/>
              <a:tabLst>
                <a:tab pos="253365" algn="l"/>
                <a:tab pos="254000" algn="l"/>
              </a:tabLst>
            </a:pPr>
            <a:r>
              <a:rPr sz="1800" baseline="2314" dirty="0">
                <a:latin typeface="Calibri"/>
                <a:cs typeface="Calibri"/>
              </a:rPr>
              <a:t>Fuel</a:t>
            </a:r>
            <a:r>
              <a:rPr sz="1800" spc="-30" baseline="2314" dirty="0">
                <a:latin typeface="Calibri"/>
                <a:cs typeface="Calibri"/>
              </a:rPr>
              <a:t> </a:t>
            </a:r>
            <a:r>
              <a:rPr sz="1800" spc="-15" baseline="2314" dirty="0">
                <a:latin typeface="Calibri"/>
                <a:cs typeface="Calibri"/>
              </a:rPr>
              <a:t>cells</a:t>
            </a:r>
            <a:endParaRPr sz="1800" baseline="2314">
              <a:latin typeface="Calibri"/>
              <a:cs typeface="Calibri"/>
            </a:endParaRPr>
          </a:p>
          <a:p>
            <a:pPr marL="254000" indent="-241300">
              <a:lnSpc>
                <a:spcPct val="100000"/>
              </a:lnSpc>
              <a:spcBef>
                <a:spcPts val="860"/>
              </a:spcBef>
              <a:buClr>
                <a:srgbClr val="5BB292"/>
              </a:buClr>
              <a:buSzPct val="108333"/>
              <a:buChar char="•"/>
              <a:tabLst>
                <a:tab pos="253365" algn="l"/>
                <a:tab pos="254000" algn="l"/>
              </a:tabLst>
            </a:pPr>
            <a:r>
              <a:rPr sz="1800" spc="-15" baseline="2314" dirty="0">
                <a:latin typeface="Calibri"/>
                <a:cs typeface="Calibri"/>
              </a:rPr>
              <a:t>Cogeneration</a:t>
            </a:r>
            <a:endParaRPr sz="1800" baseline="2314">
              <a:latin typeface="Calibri"/>
              <a:cs typeface="Calibri"/>
            </a:endParaRPr>
          </a:p>
          <a:p>
            <a:pPr marL="254000" indent="-241300">
              <a:lnSpc>
                <a:spcPct val="100000"/>
              </a:lnSpc>
              <a:spcBef>
                <a:spcPts val="860"/>
              </a:spcBef>
              <a:buClr>
                <a:srgbClr val="5BB292"/>
              </a:buClr>
              <a:buSzPct val="108333"/>
              <a:buChar char="•"/>
              <a:tabLst>
                <a:tab pos="253365" algn="l"/>
                <a:tab pos="254000" algn="l"/>
              </a:tabLst>
            </a:pPr>
            <a:r>
              <a:rPr sz="1800" spc="-15" baseline="2314" dirty="0">
                <a:latin typeface="Calibri"/>
                <a:cs typeface="Calibri"/>
              </a:rPr>
              <a:t>Geothermal</a:t>
            </a:r>
            <a:endParaRPr sz="1800" baseline="2314">
              <a:latin typeface="Calibri"/>
              <a:cs typeface="Calibri"/>
            </a:endParaRPr>
          </a:p>
          <a:p>
            <a:pPr marL="254000" indent="-241300">
              <a:lnSpc>
                <a:spcPct val="100000"/>
              </a:lnSpc>
              <a:spcBef>
                <a:spcPts val="860"/>
              </a:spcBef>
              <a:buClr>
                <a:srgbClr val="5BB292"/>
              </a:buClr>
              <a:buSzPct val="108333"/>
              <a:buChar char="•"/>
              <a:tabLst>
                <a:tab pos="253365" algn="l"/>
                <a:tab pos="254000" algn="l"/>
              </a:tabLst>
            </a:pPr>
            <a:r>
              <a:rPr sz="1800" spc="-30" baseline="2314" dirty="0">
                <a:latin typeface="Calibri"/>
                <a:cs typeface="Calibri"/>
              </a:rPr>
              <a:t>Wind</a:t>
            </a:r>
            <a:endParaRPr sz="1800" baseline="2314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86424" y="3878402"/>
            <a:ext cx="1818005" cy="268033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300" b="1" spc="110" dirty="0">
                <a:solidFill>
                  <a:srgbClr val="064752"/>
                </a:solidFill>
                <a:latin typeface="Calibri"/>
                <a:cs typeface="Calibri"/>
              </a:rPr>
              <a:t>WATER</a:t>
            </a:r>
            <a:r>
              <a:rPr sz="1300" b="1" spc="305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spc="150" dirty="0">
                <a:solidFill>
                  <a:srgbClr val="064752"/>
                </a:solidFill>
                <a:latin typeface="Calibri"/>
                <a:cs typeface="Calibri"/>
              </a:rPr>
              <a:t>EFFICIENCY </a:t>
            </a:r>
            <a:endParaRPr sz="1300">
              <a:latin typeface="Calibri"/>
              <a:cs typeface="Calibri"/>
            </a:endParaRPr>
          </a:p>
          <a:p>
            <a:pPr marL="377190" marR="250825" indent="-241300">
              <a:lnSpc>
                <a:spcPts val="1350"/>
              </a:lnSpc>
              <a:spcBef>
                <a:spcPts val="1010"/>
              </a:spcBef>
              <a:buClr>
                <a:srgbClr val="5BB292"/>
              </a:buClr>
              <a:buSzPct val="108333"/>
              <a:buChar char="•"/>
              <a:tabLst>
                <a:tab pos="377190" algn="l"/>
                <a:tab pos="377825" algn="l"/>
              </a:tabLst>
            </a:pPr>
            <a:r>
              <a:rPr sz="1800" spc="-30" baseline="2314" dirty="0">
                <a:latin typeface="Calibri"/>
                <a:cs typeface="Calibri"/>
              </a:rPr>
              <a:t>Low-</a:t>
            </a:r>
            <a:r>
              <a:rPr sz="1800" baseline="2314" dirty="0">
                <a:latin typeface="Calibri"/>
                <a:cs typeface="Calibri"/>
              </a:rPr>
              <a:t>flow</a:t>
            </a:r>
            <a:r>
              <a:rPr sz="1800" spc="-7" baseline="2314" dirty="0">
                <a:latin typeface="Calibri"/>
                <a:cs typeface="Calibri"/>
              </a:rPr>
              <a:t> </a:t>
            </a:r>
            <a:r>
              <a:rPr sz="1800" spc="-15" baseline="2314" dirty="0">
                <a:latin typeface="Calibri"/>
                <a:cs typeface="Calibri"/>
              </a:rPr>
              <a:t>plumbing </a:t>
            </a:r>
            <a:r>
              <a:rPr sz="1200" spc="-10" dirty="0">
                <a:latin typeface="Calibri"/>
                <a:cs typeface="Calibri"/>
              </a:rPr>
              <a:t>fixtures</a:t>
            </a:r>
            <a:endParaRPr sz="1200">
              <a:latin typeface="Calibri"/>
              <a:cs typeface="Calibri"/>
            </a:endParaRPr>
          </a:p>
          <a:p>
            <a:pPr marL="377190" marR="307975" indent="-241300">
              <a:lnSpc>
                <a:spcPts val="1350"/>
              </a:lnSpc>
              <a:spcBef>
                <a:spcPts val="1000"/>
              </a:spcBef>
              <a:buClr>
                <a:srgbClr val="5BB292"/>
              </a:buClr>
              <a:buSzPct val="108333"/>
              <a:buChar char="•"/>
              <a:tabLst>
                <a:tab pos="377190" algn="l"/>
                <a:tab pos="377825" algn="l"/>
              </a:tabLst>
            </a:pPr>
            <a:r>
              <a:rPr sz="1800" spc="-15" baseline="2314" dirty="0">
                <a:latin typeface="Calibri"/>
                <a:cs typeface="Calibri"/>
              </a:rPr>
              <a:t>Irrigation</a:t>
            </a:r>
            <a:r>
              <a:rPr sz="1800" spc="30" baseline="2314" dirty="0">
                <a:latin typeface="Calibri"/>
                <a:cs typeface="Calibri"/>
              </a:rPr>
              <a:t> </a:t>
            </a:r>
            <a:r>
              <a:rPr sz="1800" spc="-15" baseline="2314" dirty="0">
                <a:latin typeface="Calibri"/>
                <a:cs typeface="Calibri"/>
              </a:rPr>
              <a:t>sensors/ </a:t>
            </a:r>
            <a:r>
              <a:rPr sz="1200" spc="-10" dirty="0">
                <a:latin typeface="Calibri"/>
                <a:cs typeface="Calibri"/>
              </a:rPr>
              <a:t>controls</a:t>
            </a:r>
            <a:endParaRPr sz="1200">
              <a:latin typeface="Calibri"/>
              <a:cs typeface="Calibri"/>
            </a:endParaRPr>
          </a:p>
          <a:p>
            <a:pPr marL="377190" marR="5080" indent="-241300">
              <a:lnSpc>
                <a:spcPts val="1350"/>
              </a:lnSpc>
              <a:spcBef>
                <a:spcPts val="1000"/>
              </a:spcBef>
              <a:buClr>
                <a:srgbClr val="5BB292"/>
              </a:buClr>
              <a:buSzPct val="108333"/>
              <a:buChar char="•"/>
              <a:tabLst>
                <a:tab pos="377190" algn="l"/>
                <a:tab pos="377825" algn="l"/>
              </a:tabLst>
            </a:pPr>
            <a:r>
              <a:rPr sz="1800" spc="-15" baseline="2314" dirty="0">
                <a:latin typeface="Calibri"/>
                <a:cs typeface="Calibri"/>
              </a:rPr>
              <a:t>Greywater/wastewater </a:t>
            </a:r>
            <a:r>
              <a:rPr sz="1200" spc="-10" dirty="0">
                <a:latin typeface="Calibri"/>
                <a:cs typeface="Calibri"/>
              </a:rPr>
              <a:t>recovery</a:t>
            </a:r>
            <a:endParaRPr sz="1200">
              <a:latin typeface="Calibri"/>
              <a:cs typeface="Calibri"/>
            </a:endParaRPr>
          </a:p>
          <a:p>
            <a:pPr marL="377190" marR="99060" indent="-241300">
              <a:lnSpc>
                <a:spcPct val="95500"/>
              </a:lnSpc>
              <a:spcBef>
                <a:spcPts val="944"/>
              </a:spcBef>
              <a:buClr>
                <a:srgbClr val="5BB292"/>
              </a:buClr>
              <a:buSzPct val="108333"/>
              <a:buChar char="•"/>
              <a:tabLst>
                <a:tab pos="377190" algn="l"/>
                <a:tab pos="377825" algn="l"/>
              </a:tabLst>
            </a:pPr>
            <a:r>
              <a:rPr sz="1800" spc="-30" baseline="2314" dirty="0">
                <a:latin typeface="Calibri"/>
                <a:cs typeface="Calibri"/>
              </a:rPr>
              <a:t>Water-</a:t>
            </a:r>
            <a:r>
              <a:rPr sz="1800" spc="-15" baseline="2314" dirty="0">
                <a:latin typeface="Calibri"/>
                <a:cs typeface="Calibri"/>
              </a:rPr>
              <a:t>efficient </a:t>
            </a:r>
            <a:r>
              <a:rPr sz="1200" spc="-10" dirty="0">
                <a:latin typeface="Calibri"/>
                <a:cs typeface="Calibri"/>
              </a:rPr>
              <a:t>appliances </a:t>
            </a:r>
            <a:r>
              <a:rPr sz="1200" dirty="0">
                <a:latin typeface="Calibri"/>
                <a:cs typeface="Calibri"/>
              </a:rPr>
              <a:t>(permanently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affixed)</a:t>
            </a:r>
            <a:endParaRPr sz="1200">
              <a:latin typeface="Calibri"/>
              <a:cs typeface="Calibri"/>
            </a:endParaRPr>
          </a:p>
          <a:p>
            <a:pPr marL="377190" indent="-241935">
              <a:lnSpc>
                <a:spcPct val="100000"/>
              </a:lnSpc>
              <a:spcBef>
                <a:spcPts val="910"/>
              </a:spcBef>
              <a:buClr>
                <a:srgbClr val="5BB292"/>
              </a:buClr>
              <a:buSzPct val="108333"/>
              <a:buChar char="•"/>
              <a:tabLst>
                <a:tab pos="377190" algn="l"/>
                <a:tab pos="377825" algn="l"/>
              </a:tabLst>
            </a:pPr>
            <a:r>
              <a:rPr sz="1800" baseline="2314" dirty="0">
                <a:latin typeface="Calibri"/>
                <a:cs typeface="Calibri"/>
              </a:rPr>
              <a:t>Rainwater</a:t>
            </a:r>
            <a:r>
              <a:rPr sz="1800" spc="-82" baseline="2314" dirty="0">
                <a:latin typeface="Calibri"/>
                <a:cs typeface="Calibri"/>
              </a:rPr>
              <a:t> </a:t>
            </a:r>
            <a:r>
              <a:rPr sz="1800" spc="-15" baseline="2314" dirty="0">
                <a:latin typeface="Calibri"/>
                <a:cs typeface="Calibri"/>
              </a:rPr>
              <a:t>harvesting</a:t>
            </a:r>
            <a:endParaRPr sz="1800" baseline="2314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05774" y="3978783"/>
            <a:ext cx="102552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0" dirty="0">
                <a:solidFill>
                  <a:srgbClr val="064752"/>
                </a:solidFill>
                <a:latin typeface="Calibri"/>
                <a:cs typeface="Calibri"/>
              </a:rPr>
              <a:t>RE</a:t>
            </a:r>
            <a:r>
              <a:rPr sz="1300" b="1" spc="-130" dirty="0">
                <a:solidFill>
                  <a:srgbClr val="064752"/>
                </a:solidFill>
                <a:latin typeface="Calibri"/>
                <a:cs typeface="Calibri"/>
              </a:rPr>
              <a:t> </a:t>
            </a:r>
            <a:r>
              <a:rPr sz="1300" b="1" spc="145" dirty="0">
                <a:solidFill>
                  <a:srgbClr val="064752"/>
                </a:solidFill>
                <a:latin typeface="Calibri"/>
                <a:cs typeface="Calibri"/>
              </a:rPr>
              <a:t>SILIENCY 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29550" y="4200935"/>
            <a:ext cx="1647189" cy="2056764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254000" indent="-241300">
              <a:lnSpc>
                <a:spcPct val="100000"/>
              </a:lnSpc>
              <a:spcBef>
                <a:spcPts val="800"/>
              </a:spcBef>
              <a:buClr>
                <a:srgbClr val="5BB292"/>
              </a:buClr>
              <a:buSzPct val="108333"/>
              <a:buChar char="•"/>
              <a:tabLst>
                <a:tab pos="253365" algn="l"/>
                <a:tab pos="254000" algn="l"/>
              </a:tabLst>
            </a:pPr>
            <a:r>
              <a:rPr sz="1800" spc="-15" baseline="2314" dirty="0">
                <a:latin typeface="Calibri"/>
                <a:cs typeface="Calibri"/>
              </a:rPr>
              <a:t>Seismic</a:t>
            </a:r>
            <a:endParaRPr sz="1800" baseline="2314">
              <a:latin typeface="Calibri"/>
              <a:cs typeface="Calibri"/>
            </a:endParaRPr>
          </a:p>
          <a:p>
            <a:pPr marL="254000" indent="-241300">
              <a:lnSpc>
                <a:spcPct val="100000"/>
              </a:lnSpc>
              <a:spcBef>
                <a:spcPts val="860"/>
              </a:spcBef>
              <a:buClr>
                <a:srgbClr val="5BB292"/>
              </a:buClr>
              <a:buSzPct val="108333"/>
              <a:buChar char="•"/>
              <a:tabLst>
                <a:tab pos="253365" algn="l"/>
                <a:tab pos="254000" algn="l"/>
              </a:tabLst>
            </a:pPr>
            <a:r>
              <a:rPr sz="1800" baseline="2314" dirty="0">
                <a:latin typeface="Calibri"/>
                <a:cs typeface="Calibri"/>
              </a:rPr>
              <a:t>Wind-</a:t>
            </a:r>
            <a:r>
              <a:rPr sz="1800" spc="-15" baseline="2314" dirty="0">
                <a:latin typeface="Calibri"/>
                <a:cs typeface="Calibri"/>
              </a:rPr>
              <a:t>hardening</a:t>
            </a:r>
            <a:endParaRPr sz="1800" baseline="2314">
              <a:latin typeface="Calibri"/>
              <a:cs typeface="Calibri"/>
            </a:endParaRPr>
          </a:p>
          <a:p>
            <a:pPr marL="254000" indent="-241300">
              <a:lnSpc>
                <a:spcPct val="100000"/>
              </a:lnSpc>
              <a:spcBef>
                <a:spcPts val="860"/>
              </a:spcBef>
              <a:buClr>
                <a:srgbClr val="5BB292"/>
              </a:buClr>
              <a:buSzPct val="108333"/>
              <a:buChar char="•"/>
              <a:tabLst>
                <a:tab pos="253365" algn="l"/>
                <a:tab pos="254000" algn="l"/>
              </a:tabLst>
            </a:pPr>
            <a:r>
              <a:rPr sz="1800" spc="-15" baseline="2314" dirty="0">
                <a:latin typeface="Calibri"/>
                <a:cs typeface="Calibri"/>
              </a:rPr>
              <a:t>Microgrids</a:t>
            </a:r>
            <a:endParaRPr sz="1800" baseline="2314">
              <a:latin typeface="Calibri"/>
              <a:cs typeface="Calibri"/>
            </a:endParaRPr>
          </a:p>
          <a:p>
            <a:pPr marL="254000" marR="5080" indent="-241300">
              <a:lnSpc>
                <a:spcPct val="96600"/>
              </a:lnSpc>
              <a:spcBef>
                <a:spcPts val="910"/>
              </a:spcBef>
              <a:buClr>
                <a:srgbClr val="5BB292"/>
              </a:buClr>
              <a:buSzPct val="108333"/>
              <a:buChar char="•"/>
              <a:tabLst>
                <a:tab pos="253365" algn="l"/>
                <a:tab pos="254000" algn="l"/>
              </a:tabLst>
            </a:pPr>
            <a:r>
              <a:rPr sz="1800" spc="-15" baseline="2314" dirty="0">
                <a:latin typeface="Calibri"/>
                <a:cs typeface="Calibri"/>
              </a:rPr>
              <a:t>C-</a:t>
            </a:r>
            <a:r>
              <a:rPr sz="1800" spc="-30" baseline="2314" dirty="0">
                <a:latin typeface="Calibri"/>
                <a:cs typeface="Calibri"/>
              </a:rPr>
              <a:t>PACE</a:t>
            </a:r>
            <a:r>
              <a:rPr sz="1800" spc="-15" baseline="2314" dirty="0">
                <a:latin typeface="Calibri"/>
                <a:cs typeface="Calibri"/>
              </a:rPr>
              <a:t> financing </a:t>
            </a:r>
            <a:r>
              <a:rPr sz="1800" spc="-37" baseline="2314" dirty="0">
                <a:latin typeface="Calibri"/>
                <a:cs typeface="Calibri"/>
              </a:rPr>
              <a:t>can </a:t>
            </a:r>
            <a:r>
              <a:rPr sz="1200" dirty="0">
                <a:latin typeface="Calibri"/>
                <a:cs typeface="Calibri"/>
              </a:rPr>
              <a:t>be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used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seismic </a:t>
            </a:r>
            <a:r>
              <a:rPr sz="1200" dirty="0">
                <a:latin typeface="Calibri"/>
                <a:cs typeface="Calibri"/>
              </a:rPr>
              <a:t>upgrades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California, </a:t>
            </a:r>
            <a:r>
              <a:rPr sz="1200" dirty="0">
                <a:latin typeface="Calibri"/>
                <a:cs typeface="Calibri"/>
              </a:rPr>
              <a:t>Oregon,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Alaska,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wind-</a:t>
            </a:r>
            <a:r>
              <a:rPr sz="1200" spc="-10" dirty="0">
                <a:latin typeface="Calibri"/>
                <a:cs typeface="Calibri"/>
              </a:rPr>
              <a:t>hardening </a:t>
            </a:r>
            <a:r>
              <a:rPr sz="1200" dirty="0">
                <a:latin typeface="Calibri"/>
                <a:cs typeface="Calibri"/>
              </a:rPr>
              <a:t>upgrades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Florida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828800"/>
            <a:ext cx="1885950" cy="188595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76550" y="1828800"/>
            <a:ext cx="1885950" cy="188595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15250" y="1828800"/>
            <a:ext cx="1885950" cy="188595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95900" y="1828800"/>
            <a:ext cx="1885949" cy="1882139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pc="-10" dirty="0"/>
              <a:t>C-</a:t>
            </a:r>
            <a:r>
              <a:rPr spc="-20" dirty="0"/>
              <a:t>PACE</a:t>
            </a:r>
            <a:r>
              <a:rPr spc="-150" dirty="0"/>
              <a:t> </a:t>
            </a:r>
            <a:r>
              <a:rPr spc="-10" dirty="0"/>
              <a:t>Footprint</a:t>
            </a: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700" i="1" dirty="0">
                <a:solidFill>
                  <a:srgbClr val="8D9EB5"/>
                </a:solidFill>
                <a:latin typeface="Calibri-BoldItalic"/>
                <a:cs typeface="Calibri-BoldItalic"/>
              </a:rPr>
              <a:t>Where</a:t>
            </a:r>
            <a:r>
              <a:rPr sz="1700" i="1" spc="-30" dirty="0">
                <a:solidFill>
                  <a:srgbClr val="8D9EB5"/>
                </a:solidFill>
                <a:latin typeface="Calibri-BoldItalic"/>
                <a:cs typeface="Calibri-BoldItalic"/>
              </a:rPr>
              <a:t> </a:t>
            </a:r>
            <a:r>
              <a:rPr sz="1700" i="1" dirty="0">
                <a:solidFill>
                  <a:srgbClr val="8D9EB5"/>
                </a:solidFill>
                <a:latin typeface="Calibri-BoldItalic"/>
                <a:cs typeface="Calibri-BoldItalic"/>
              </a:rPr>
              <a:t>C-</a:t>
            </a:r>
            <a:r>
              <a:rPr sz="1700" i="1" spc="-20" dirty="0">
                <a:solidFill>
                  <a:srgbClr val="8D9EB5"/>
                </a:solidFill>
                <a:latin typeface="Calibri-BoldItalic"/>
                <a:cs typeface="Calibri-BoldItalic"/>
              </a:rPr>
              <a:t>PACE </a:t>
            </a:r>
            <a:r>
              <a:rPr sz="1700" i="1" dirty="0">
                <a:solidFill>
                  <a:srgbClr val="8D9EB5"/>
                </a:solidFill>
                <a:latin typeface="Calibri-BoldItalic"/>
                <a:cs typeface="Calibri-BoldItalic"/>
              </a:rPr>
              <a:t>Is</a:t>
            </a:r>
            <a:r>
              <a:rPr sz="1700" i="1" spc="-15" dirty="0">
                <a:solidFill>
                  <a:srgbClr val="8D9EB5"/>
                </a:solidFill>
                <a:latin typeface="Calibri-BoldItalic"/>
                <a:cs typeface="Calibri-BoldItalic"/>
              </a:rPr>
              <a:t> </a:t>
            </a:r>
            <a:r>
              <a:rPr sz="1700" i="1" spc="-10" dirty="0">
                <a:solidFill>
                  <a:srgbClr val="8D9EB5"/>
                </a:solidFill>
                <a:latin typeface="Calibri-BoldItalic"/>
                <a:cs typeface="Calibri-BoldItalic"/>
              </a:rPr>
              <a:t>Available</a:t>
            </a:r>
            <a:endParaRPr sz="1700">
              <a:latin typeface="Calibri-BoldItalic"/>
              <a:cs typeface="Calibri-BoldItal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9900" y="1828800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431800"/>
                </a:moveTo>
                <a:lnTo>
                  <a:pt x="0" y="0"/>
                </a:lnTo>
              </a:path>
            </a:pathLst>
          </a:custGeom>
          <a:ln w="25400">
            <a:solidFill>
              <a:srgbClr val="8D9E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5800" y="1730933"/>
            <a:ext cx="8348980" cy="50885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191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Petros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transact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nationwide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where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there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active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C-</a:t>
            </a:r>
            <a:r>
              <a:rPr sz="1400" spc="-20" dirty="0">
                <a:latin typeface="Calibri"/>
                <a:cs typeface="Calibri"/>
              </a:rPr>
              <a:t>PACE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program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most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experience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C-</a:t>
            </a:r>
            <a:r>
              <a:rPr sz="1400" spc="-20" dirty="0">
                <a:latin typeface="Calibri"/>
                <a:cs typeface="Calibri"/>
              </a:rPr>
              <a:t>PACE </a:t>
            </a:r>
            <a:r>
              <a:rPr sz="1400" dirty="0">
                <a:latin typeface="Calibri"/>
                <a:cs typeface="Calibri"/>
              </a:rPr>
              <a:t>market,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having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funded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projects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lang="en-US" sz="1400" dirty="0">
                <a:latin typeface="Calibri"/>
                <a:cs typeface="Calibri"/>
              </a:rPr>
              <a:t>17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states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plus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Washington,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D.C.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pic>
        <p:nvPicPr>
          <p:cNvPr id="5" name="Picture 5" descr="Map&#10;&#10;Description automatically generated">
            <a:extLst>
              <a:ext uri="{FF2B5EF4-FFF2-40B4-BE49-F238E27FC236}">
                <a16:creationId xmlns:a16="http://schemas.microsoft.com/office/drawing/2014/main" id="{C2BE332E-6CAA-958E-DA39-3252455C4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65" y="2461292"/>
            <a:ext cx="8349321" cy="432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94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pc="-10" dirty="0"/>
              <a:t>Benefits</a:t>
            </a:r>
            <a:r>
              <a:rPr spc="-60" dirty="0"/>
              <a:t> </a:t>
            </a:r>
            <a:r>
              <a:rPr dirty="0"/>
              <a:t>of</a:t>
            </a:r>
            <a:r>
              <a:rPr spc="-60" dirty="0"/>
              <a:t> </a:t>
            </a:r>
            <a:r>
              <a:rPr spc="-10" dirty="0"/>
              <a:t>C-</a:t>
            </a:r>
            <a:r>
              <a:rPr spc="-20" dirty="0"/>
              <a:t>PACE</a:t>
            </a: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700" i="1" spc="-10" dirty="0">
                <a:solidFill>
                  <a:srgbClr val="8D9EB5"/>
                </a:solidFill>
                <a:latin typeface="Calibri-BoldItalic"/>
                <a:cs typeface="Calibri-BoldItalic"/>
              </a:rPr>
              <a:t>Low-</a:t>
            </a:r>
            <a:r>
              <a:rPr sz="1700" i="1" dirty="0">
                <a:solidFill>
                  <a:srgbClr val="8D9EB5"/>
                </a:solidFill>
                <a:latin typeface="Calibri-BoldItalic"/>
                <a:cs typeface="Calibri-BoldItalic"/>
              </a:rPr>
              <a:t>cost,</a:t>
            </a:r>
            <a:r>
              <a:rPr sz="1700" i="1" spc="-30" dirty="0">
                <a:solidFill>
                  <a:srgbClr val="8D9EB5"/>
                </a:solidFill>
                <a:latin typeface="Calibri-BoldItalic"/>
                <a:cs typeface="Calibri-BoldItalic"/>
              </a:rPr>
              <a:t> </a:t>
            </a:r>
            <a:r>
              <a:rPr sz="1700" i="1" dirty="0">
                <a:solidFill>
                  <a:srgbClr val="8D9EB5"/>
                </a:solidFill>
                <a:latin typeface="Calibri-BoldItalic"/>
                <a:cs typeface="Calibri-BoldItalic"/>
              </a:rPr>
              <a:t>Long-term,</a:t>
            </a:r>
            <a:r>
              <a:rPr sz="1700" i="1" spc="-30" dirty="0">
                <a:solidFill>
                  <a:srgbClr val="8D9EB5"/>
                </a:solidFill>
                <a:latin typeface="Calibri-BoldItalic"/>
                <a:cs typeface="Calibri-BoldItalic"/>
              </a:rPr>
              <a:t> </a:t>
            </a:r>
            <a:r>
              <a:rPr sz="1700" i="1" spc="-10" dirty="0">
                <a:solidFill>
                  <a:srgbClr val="8D9EB5"/>
                </a:solidFill>
                <a:latin typeface="Calibri-BoldItalic"/>
                <a:cs typeface="Calibri-BoldItalic"/>
              </a:rPr>
              <a:t>Fixed-</a:t>
            </a:r>
            <a:r>
              <a:rPr sz="1700" i="1" dirty="0">
                <a:solidFill>
                  <a:srgbClr val="8D9EB5"/>
                </a:solidFill>
                <a:latin typeface="Calibri-BoldItalic"/>
                <a:cs typeface="Calibri-BoldItalic"/>
              </a:rPr>
              <a:t>rate</a:t>
            </a:r>
            <a:r>
              <a:rPr sz="1700" i="1" spc="-25" dirty="0">
                <a:solidFill>
                  <a:srgbClr val="8D9EB5"/>
                </a:solidFill>
                <a:latin typeface="Calibri-BoldItalic"/>
                <a:cs typeface="Calibri-BoldItalic"/>
              </a:rPr>
              <a:t> </a:t>
            </a:r>
            <a:r>
              <a:rPr sz="1700" i="1" spc="-10" dirty="0">
                <a:solidFill>
                  <a:srgbClr val="8D9EB5"/>
                </a:solidFill>
                <a:latin typeface="Calibri-BoldItalic"/>
                <a:cs typeface="Calibri-BoldItalic"/>
              </a:rPr>
              <a:t>Financing</a:t>
            </a:r>
            <a:endParaRPr sz="1700">
              <a:latin typeface="Calibri-BoldItalic"/>
              <a:cs typeface="Calibri-BoldItal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7868" y="1828952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431800"/>
                </a:moveTo>
                <a:lnTo>
                  <a:pt x="0" y="0"/>
                </a:lnTo>
              </a:path>
            </a:pathLst>
          </a:custGeom>
          <a:ln w="25400">
            <a:solidFill>
              <a:srgbClr val="8D9E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3768" y="1731086"/>
            <a:ext cx="8849995" cy="534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1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The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unique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assessment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structure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C-</a:t>
            </a:r>
            <a:r>
              <a:rPr sz="1400" spc="-20" dirty="0">
                <a:latin typeface="Calibri"/>
                <a:cs typeface="Calibri"/>
              </a:rPr>
              <a:t>PACE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provides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numerous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benefits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property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owners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developers.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spread </a:t>
            </a:r>
            <a:r>
              <a:rPr sz="1400" dirty="0">
                <a:latin typeface="Calibri"/>
                <a:cs typeface="Calibri"/>
              </a:rPr>
              <a:t>out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upgrade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costs,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free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up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yearly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budget,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realize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dramatic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energy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cost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savings,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reduce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credit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risk.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43800" y="2853131"/>
            <a:ext cx="2057400" cy="1828800"/>
          </a:xfrm>
          <a:custGeom>
            <a:avLst/>
            <a:gdLst/>
            <a:ahLst/>
            <a:cxnLst/>
            <a:rect l="l" t="t" r="r" b="b"/>
            <a:pathLst>
              <a:path w="2057400" h="1828800">
                <a:moveTo>
                  <a:pt x="2057400" y="0"/>
                </a:moveTo>
                <a:lnTo>
                  <a:pt x="0" y="0"/>
                </a:lnTo>
                <a:lnTo>
                  <a:pt x="0" y="1828800"/>
                </a:lnTo>
                <a:lnTo>
                  <a:pt x="2057400" y="1828800"/>
                </a:lnTo>
                <a:lnTo>
                  <a:pt x="2057400" y="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543800" y="2853131"/>
            <a:ext cx="2057400" cy="182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Times New Roman"/>
              <a:cs typeface="Times New Roman"/>
            </a:endParaRPr>
          </a:p>
          <a:p>
            <a:pPr marL="351790" marR="345440" indent="635" algn="ctr">
              <a:lnSpc>
                <a:spcPts val="1400"/>
              </a:lnSpc>
              <a:spcBef>
                <a:spcPts val="5"/>
              </a:spcBef>
            </a:pPr>
            <a:r>
              <a:rPr sz="1200" dirty="0">
                <a:latin typeface="Calibri"/>
                <a:cs typeface="Calibri"/>
              </a:rPr>
              <a:t>Increases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net </a:t>
            </a:r>
            <a:r>
              <a:rPr sz="1200" spc="-10" dirty="0">
                <a:latin typeface="Calibri"/>
                <a:cs typeface="Calibri"/>
              </a:rPr>
              <a:t>operating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income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and </a:t>
            </a:r>
            <a:r>
              <a:rPr sz="1200" dirty="0">
                <a:latin typeface="Calibri"/>
                <a:cs typeface="Calibri"/>
              </a:rPr>
              <a:t>property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value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81600" y="2853131"/>
            <a:ext cx="2057400" cy="1828800"/>
          </a:xfrm>
          <a:custGeom>
            <a:avLst/>
            <a:gdLst/>
            <a:ahLst/>
            <a:cxnLst/>
            <a:rect l="l" t="t" r="r" b="b"/>
            <a:pathLst>
              <a:path w="2057400" h="1828800">
                <a:moveTo>
                  <a:pt x="2057400" y="0"/>
                </a:moveTo>
                <a:lnTo>
                  <a:pt x="0" y="0"/>
                </a:lnTo>
                <a:lnTo>
                  <a:pt x="0" y="1828800"/>
                </a:lnTo>
                <a:lnTo>
                  <a:pt x="2057400" y="1828800"/>
                </a:lnTo>
                <a:lnTo>
                  <a:pt x="2057400" y="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181600" y="2853131"/>
            <a:ext cx="2057400" cy="182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Times New Roman"/>
              <a:cs typeface="Times New Roman"/>
            </a:endParaRPr>
          </a:p>
          <a:p>
            <a:pPr marL="420370" marR="413384" algn="ctr">
              <a:lnSpc>
                <a:spcPts val="1400"/>
              </a:lnSpc>
              <a:spcBef>
                <a:spcPts val="5"/>
              </a:spcBef>
            </a:pPr>
            <a:r>
              <a:rPr sz="1200" spc="-10" dirty="0">
                <a:latin typeface="Calibri"/>
                <a:cs typeface="Calibri"/>
              </a:rPr>
              <a:t>Fixed-</a:t>
            </a:r>
            <a:r>
              <a:rPr sz="1200" dirty="0">
                <a:latin typeface="Calibri"/>
                <a:cs typeface="Calibri"/>
              </a:rPr>
              <a:t>rate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financing </a:t>
            </a:r>
            <a:r>
              <a:rPr sz="1200" dirty="0">
                <a:latin typeface="Calibri"/>
                <a:cs typeface="Calibri"/>
              </a:rPr>
              <a:t>with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up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30-</a:t>
            </a:r>
            <a:r>
              <a:rPr sz="1200" spc="-20" dirty="0">
                <a:latin typeface="Calibri"/>
                <a:cs typeface="Calibri"/>
              </a:rPr>
              <a:t>year </a:t>
            </a:r>
            <a:r>
              <a:rPr sz="1200" spc="-10" dirty="0">
                <a:latin typeface="Calibri"/>
                <a:cs typeface="Calibri"/>
              </a:rPr>
              <a:t>terms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819400" y="2853131"/>
            <a:ext cx="2057400" cy="1828800"/>
          </a:xfrm>
          <a:custGeom>
            <a:avLst/>
            <a:gdLst/>
            <a:ahLst/>
            <a:cxnLst/>
            <a:rect l="l" t="t" r="r" b="b"/>
            <a:pathLst>
              <a:path w="2057400" h="1828800">
                <a:moveTo>
                  <a:pt x="2057400" y="0"/>
                </a:moveTo>
                <a:lnTo>
                  <a:pt x="0" y="0"/>
                </a:lnTo>
                <a:lnTo>
                  <a:pt x="0" y="1828800"/>
                </a:lnTo>
                <a:lnTo>
                  <a:pt x="2057400" y="1828800"/>
                </a:lnTo>
                <a:lnTo>
                  <a:pt x="2057400" y="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819400" y="2853131"/>
            <a:ext cx="2057400" cy="182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Times New Roman"/>
              <a:cs typeface="Times New Roman"/>
            </a:endParaRPr>
          </a:p>
          <a:p>
            <a:pPr marL="353060" marR="344805" indent="-2540" algn="ctr">
              <a:lnSpc>
                <a:spcPts val="1400"/>
              </a:lnSpc>
              <a:spcBef>
                <a:spcPts val="5"/>
              </a:spcBef>
            </a:pPr>
            <a:r>
              <a:rPr sz="1200" dirty="0">
                <a:latin typeface="Calibri"/>
                <a:cs typeface="Calibri"/>
              </a:rPr>
              <a:t>Displaces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higher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cost </a:t>
            </a:r>
            <a:r>
              <a:rPr sz="1200" dirty="0">
                <a:latin typeface="Calibri"/>
                <a:cs typeface="Calibri"/>
              </a:rPr>
              <a:t>mezzanine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equity capital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7200" y="2853131"/>
            <a:ext cx="2057400" cy="1828800"/>
          </a:xfrm>
          <a:custGeom>
            <a:avLst/>
            <a:gdLst/>
            <a:ahLst/>
            <a:cxnLst/>
            <a:rect l="l" t="t" r="r" b="b"/>
            <a:pathLst>
              <a:path w="2057400" h="1828800">
                <a:moveTo>
                  <a:pt x="2057400" y="0"/>
                </a:moveTo>
                <a:lnTo>
                  <a:pt x="0" y="0"/>
                </a:lnTo>
                <a:lnTo>
                  <a:pt x="0" y="1828800"/>
                </a:lnTo>
                <a:lnTo>
                  <a:pt x="2057400" y="1828800"/>
                </a:lnTo>
                <a:lnTo>
                  <a:pt x="2057400" y="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57200" y="2853131"/>
            <a:ext cx="2057400" cy="182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Times New Roman"/>
              <a:cs typeface="Times New Roman"/>
            </a:endParaRPr>
          </a:p>
          <a:p>
            <a:pPr marL="318135" marR="311150" algn="ctr">
              <a:lnSpc>
                <a:spcPts val="1400"/>
              </a:lnSpc>
              <a:spcBef>
                <a:spcPts val="5"/>
              </a:spcBef>
            </a:pPr>
            <a:r>
              <a:rPr sz="1200" dirty="0">
                <a:latin typeface="Calibri"/>
                <a:cs typeface="Calibri"/>
              </a:rPr>
              <a:t>100% </a:t>
            </a:r>
            <a:r>
              <a:rPr sz="1200" spc="-10" dirty="0">
                <a:latin typeface="Calibri"/>
                <a:cs typeface="Calibri"/>
              </a:rPr>
              <a:t>financing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hard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soft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costs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with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no </a:t>
            </a:r>
            <a:r>
              <a:rPr sz="1200" spc="-20" dirty="0">
                <a:latin typeface="Calibri"/>
                <a:cs typeface="Calibri"/>
              </a:rPr>
              <a:t>out-</a:t>
            </a:r>
            <a:r>
              <a:rPr sz="1200" spc="-15" dirty="0">
                <a:latin typeface="Calibri"/>
                <a:cs typeface="Calibri"/>
              </a:rPr>
              <a:t>of-</a:t>
            </a:r>
            <a:r>
              <a:rPr sz="1200" spc="-10" dirty="0">
                <a:latin typeface="Calibri"/>
                <a:cs typeface="Calibri"/>
              </a:rPr>
              <a:t>pocket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543800" y="5029200"/>
            <a:ext cx="2057400" cy="1828800"/>
          </a:xfrm>
          <a:custGeom>
            <a:avLst/>
            <a:gdLst/>
            <a:ahLst/>
            <a:cxnLst/>
            <a:rect l="l" t="t" r="r" b="b"/>
            <a:pathLst>
              <a:path w="2057400" h="1828800">
                <a:moveTo>
                  <a:pt x="2057400" y="0"/>
                </a:moveTo>
                <a:lnTo>
                  <a:pt x="0" y="0"/>
                </a:lnTo>
                <a:lnTo>
                  <a:pt x="0" y="1828800"/>
                </a:lnTo>
                <a:lnTo>
                  <a:pt x="2057400" y="1828800"/>
                </a:lnTo>
                <a:lnTo>
                  <a:pt x="2057400" y="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543800" y="5029200"/>
            <a:ext cx="2057400" cy="182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412115" marR="405130" algn="ctr">
              <a:lnSpc>
                <a:spcPts val="1400"/>
              </a:lnSpc>
            </a:pPr>
            <a:r>
              <a:rPr sz="1200" dirty="0">
                <a:latin typeface="Calibri"/>
                <a:cs typeface="Calibri"/>
              </a:rPr>
              <a:t>Promotes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economic </a:t>
            </a:r>
            <a:r>
              <a:rPr sz="1200" dirty="0">
                <a:latin typeface="Calibri"/>
                <a:cs typeface="Calibri"/>
              </a:rPr>
              <a:t>development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and </a:t>
            </a:r>
            <a:r>
              <a:rPr sz="1200" dirty="0">
                <a:latin typeface="Calibri"/>
                <a:cs typeface="Calibri"/>
              </a:rPr>
              <a:t>urban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revitalization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181600" y="5029200"/>
            <a:ext cx="2057400" cy="1828800"/>
          </a:xfrm>
          <a:custGeom>
            <a:avLst/>
            <a:gdLst/>
            <a:ahLst/>
            <a:cxnLst/>
            <a:rect l="l" t="t" r="r" b="b"/>
            <a:pathLst>
              <a:path w="2057400" h="1828800">
                <a:moveTo>
                  <a:pt x="2057400" y="0"/>
                </a:moveTo>
                <a:lnTo>
                  <a:pt x="0" y="0"/>
                </a:lnTo>
                <a:lnTo>
                  <a:pt x="0" y="1828800"/>
                </a:lnTo>
                <a:lnTo>
                  <a:pt x="2057400" y="1828800"/>
                </a:lnTo>
                <a:lnTo>
                  <a:pt x="2057400" y="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181600" y="5029200"/>
            <a:ext cx="2057400" cy="182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561340" marR="346710" indent="-207010">
              <a:lnSpc>
                <a:spcPts val="1400"/>
              </a:lnSpc>
            </a:pPr>
            <a:r>
              <a:rPr sz="1200" spc="-10" dirty="0">
                <a:latin typeface="Calibri"/>
                <a:cs typeface="Calibri"/>
              </a:rPr>
              <a:t>Facilitates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sustainable </a:t>
            </a:r>
            <a:r>
              <a:rPr sz="1200" dirty="0">
                <a:latin typeface="Calibri"/>
                <a:cs typeface="Calibri"/>
              </a:rPr>
              <a:t>building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design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819400" y="5029200"/>
            <a:ext cx="2057400" cy="1828800"/>
          </a:xfrm>
          <a:custGeom>
            <a:avLst/>
            <a:gdLst/>
            <a:ahLst/>
            <a:cxnLst/>
            <a:rect l="l" t="t" r="r" b="b"/>
            <a:pathLst>
              <a:path w="2057400" h="1828800">
                <a:moveTo>
                  <a:pt x="2057400" y="0"/>
                </a:moveTo>
                <a:lnTo>
                  <a:pt x="0" y="0"/>
                </a:lnTo>
                <a:lnTo>
                  <a:pt x="0" y="1828800"/>
                </a:lnTo>
                <a:lnTo>
                  <a:pt x="2057400" y="1828800"/>
                </a:lnTo>
                <a:lnTo>
                  <a:pt x="2057400" y="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819400" y="5029200"/>
            <a:ext cx="2057400" cy="182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458470" marR="313055" indent="-136525">
              <a:lnSpc>
                <a:spcPts val="1400"/>
              </a:lnSpc>
            </a:pPr>
            <a:r>
              <a:rPr sz="1200" dirty="0">
                <a:latin typeface="Calibri"/>
                <a:cs typeface="Calibri"/>
              </a:rPr>
              <a:t>Ability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recover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an </a:t>
            </a:r>
            <a:r>
              <a:rPr sz="1200" spc="-10" dirty="0">
                <a:latin typeface="Calibri"/>
                <a:cs typeface="Calibri"/>
              </a:rPr>
              <a:t>operating expense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57200" y="5029200"/>
            <a:ext cx="2057400" cy="1828800"/>
          </a:xfrm>
          <a:custGeom>
            <a:avLst/>
            <a:gdLst/>
            <a:ahLst/>
            <a:cxnLst/>
            <a:rect l="l" t="t" r="r" b="b"/>
            <a:pathLst>
              <a:path w="2057400" h="1828800">
                <a:moveTo>
                  <a:pt x="2057400" y="0"/>
                </a:moveTo>
                <a:lnTo>
                  <a:pt x="0" y="0"/>
                </a:lnTo>
                <a:lnTo>
                  <a:pt x="0" y="1828800"/>
                </a:lnTo>
                <a:lnTo>
                  <a:pt x="2057400" y="1828800"/>
                </a:lnTo>
                <a:lnTo>
                  <a:pt x="2057400" y="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57200" y="5029200"/>
            <a:ext cx="2057400" cy="182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451484" marR="377825" indent="-66675">
              <a:lnSpc>
                <a:spcPts val="1400"/>
              </a:lnSpc>
            </a:pPr>
            <a:r>
              <a:rPr sz="1200" dirty="0">
                <a:latin typeface="Calibri"/>
                <a:cs typeface="Calibri"/>
              </a:rPr>
              <a:t>Decreases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utility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and </a:t>
            </a:r>
            <a:r>
              <a:rPr sz="1200" dirty="0">
                <a:latin typeface="Calibri"/>
                <a:cs typeface="Calibri"/>
              </a:rPr>
              <a:t>maintenance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costs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279189" y="3104568"/>
            <a:ext cx="414020" cy="400685"/>
            <a:chOff x="1279189" y="3104568"/>
            <a:chExt cx="414020" cy="400685"/>
          </a:xfrm>
        </p:grpSpPr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9189" y="3104568"/>
              <a:ext cx="413435" cy="36028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285539" y="3178444"/>
              <a:ext cx="401320" cy="320040"/>
            </a:xfrm>
            <a:custGeom>
              <a:avLst/>
              <a:gdLst/>
              <a:ahLst/>
              <a:cxnLst/>
              <a:rect l="l" t="t" r="r" b="b"/>
              <a:pathLst>
                <a:path w="401319" h="320039">
                  <a:moveTo>
                    <a:pt x="0" y="232130"/>
                  </a:moveTo>
                  <a:lnTo>
                    <a:pt x="136728" y="319874"/>
                  </a:lnTo>
                  <a:lnTo>
                    <a:pt x="244322" y="246418"/>
                  </a:lnTo>
                </a:path>
                <a:path w="401319" h="320039">
                  <a:moveTo>
                    <a:pt x="400735" y="139649"/>
                  </a:moveTo>
                  <a:lnTo>
                    <a:pt x="303580" y="205955"/>
                  </a:lnTo>
                </a:path>
                <a:path w="401319" h="320039">
                  <a:moveTo>
                    <a:pt x="109207" y="40741"/>
                  </a:moveTo>
                  <a:lnTo>
                    <a:pt x="244297" y="127355"/>
                  </a:lnTo>
                  <a:lnTo>
                    <a:pt x="244297" y="247929"/>
                  </a:lnTo>
                  <a:lnTo>
                    <a:pt x="244297" y="253326"/>
                  </a:lnTo>
                  <a:lnTo>
                    <a:pt x="250342" y="256476"/>
                  </a:lnTo>
                  <a:lnTo>
                    <a:pt x="254736" y="253365"/>
                  </a:lnTo>
                  <a:lnTo>
                    <a:pt x="294259" y="225412"/>
                  </a:lnTo>
                  <a:lnTo>
                    <a:pt x="296024" y="224180"/>
                  </a:lnTo>
                  <a:lnTo>
                    <a:pt x="297053" y="222161"/>
                  </a:lnTo>
                  <a:lnTo>
                    <a:pt x="297053" y="220002"/>
                  </a:lnTo>
                  <a:lnTo>
                    <a:pt x="297053" y="94945"/>
                  </a:lnTo>
                  <a:lnTo>
                    <a:pt x="152184" y="2070"/>
                  </a:lnTo>
                  <a:lnTo>
                    <a:pt x="148983" y="0"/>
                  </a:lnTo>
                  <a:lnTo>
                    <a:pt x="144868" y="76"/>
                  </a:lnTo>
                  <a:lnTo>
                    <a:pt x="141757" y="2235"/>
                  </a:lnTo>
                  <a:lnTo>
                    <a:pt x="108915" y="25057"/>
                  </a:lnTo>
                  <a:lnTo>
                    <a:pt x="103403" y="28917"/>
                  </a:lnTo>
                  <a:lnTo>
                    <a:pt x="103555" y="37096"/>
                  </a:lnTo>
                  <a:lnTo>
                    <a:pt x="109207" y="40741"/>
                  </a:lnTo>
                  <a:close/>
                </a:path>
              </a:pathLst>
            </a:custGeom>
            <a:ln w="12700">
              <a:solidFill>
                <a:srgbClr val="5BB2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3581402" y="3117725"/>
            <a:ext cx="533400" cy="367030"/>
          </a:xfrm>
          <a:custGeom>
            <a:avLst/>
            <a:gdLst/>
            <a:ahLst/>
            <a:cxnLst/>
            <a:rect l="l" t="t" r="r" b="b"/>
            <a:pathLst>
              <a:path w="533400" h="367029">
                <a:moveTo>
                  <a:pt x="430568" y="160972"/>
                </a:moveTo>
                <a:lnTo>
                  <a:pt x="430568" y="215595"/>
                </a:lnTo>
                <a:lnTo>
                  <a:pt x="148132" y="215595"/>
                </a:lnTo>
                <a:lnTo>
                  <a:pt x="244538" y="312013"/>
                </a:lnTo>
                <a:lnTo>
                  <a:pt x="430568" y="312013"/>
                </a:lnTo>
                <a:lnTo>
                  <a:pt x="430568" y="366636"/>
                </a:lnTo>
                <a:lnTo>
                  <a:pt x="475988" y="321221"/>
                </a:lnTo>
                <a:lnTo>
                  <a:pt x="449389" y="321221"/>
                </a:lnTo>
                <a:lnTo>
                  <a:pt x="449389" y="293192"/>
                </a:lnTo>
                <a:lnTo>
                  <a:pt x="252323" y="293192"/>
                </a:lnTo>
                <a:lnTo>
                  <a:pt x="193560" y="234429"/>
                </a:lnTo>
                <a:lnTo>
                  <a:pt x="449389" y="234429"/>
                </a:lnTo>
                <a:lnTo>
                  <a:pt x="449389" y="206387"/>
                </a:lnTo>
                <a:lnTo>
                  <a:pt x="475977" y="206387"/>
                </a:lnTo>
                <a:lnTo>
                  <a:pt x="430568" y="160972"/>
                </a:lnTo>
                <a:close/>
              </a:path>
              <a:path w="533400" h="367029">
                <a:moveTo>
                  <a:pt x="475977" y="206387"/>
                </a:moveTo>
                <a:lnTo>
                  <a:pt x="449389" y="206387"/>
                </a:lnTo>
                <a:lnTo>
                  <a:pt x="506793" y="263817"/>
                </a:lnTo>
                <a:lnTo>
                  <a:pt x="449389" y="321221"/>
                </a:lnTo>
                <a:lnTo>
                  <a:pt x="475988" y="321221"/>
                </a:lnTo>
                <a:lnTo>
                  <a:pt x="533400" y="263817"/>
                </a:lnTo>
                <a:lnTo>
                  <a:pt x="475977" y="206387"/>
                </a:lnTo>
                <a:close/>
              </a:path>
              <a:path w="533400" h="367029">
                <a:moveTo>
                  <a:pt x="102831" y="0"/>
                </a:moveTo>
                <a:lnTo>
                  <a:pt x="0" y="102844"/>
                </a:lnTo>
                <a:lnTo>
                  <a:pt x="102831" y="205689"/>
                </a:lnTo>
                <a:lnTo>
                  <a:pt x="102831" y="160248"/>
                </a:lnTo>
                <a:lnTo>
                  <a:pt x="84010" y="160248"/>
                </a:lnTo>
                <a:lnTo>
                  <a:pt x="26606" y="102844"/>
                </a:lnTo>
                <a:lnTo>
                  <a:pt x="84010" y="45453"/>
                </a:lnTo>
                <a:lnTo>
                  <a:pt x="102831" y="45453"/>
                </a:lnTo>
                <a:lnTo>
                  <a:pt x="102831" y="0"/>
                </a:lnTo>
                <a:close/>
              </a:path>
              <a:path w="533400" h="367029">
                <a:moveTo>
                  <a:pt x="102831" y="45453"/>
                </a:moveTo>
                <a:lnTo>
                  <a:pt x="84010" y="45453"/>
                </a:lnTo>
                <a:lnTo>
                  <a:pt x="84010" y="73469"/>
                </a:lnTo>
                <a:lnTo>
                  <a:pt x="264629" y="73469"/>
                </a:lnTo>
                <a:lnTo>
                  <a:pt x="323380" y="132245"/>
                </a:lnTo>
                <a:lnTo>
                  <a:pt x="84010" y="132245"/>
                </a:lnTo>
                <a:lnTo>
                  <a:pt x="84010" y="160248"/>
                </a:lnTo>
                <a:lnTo>
                  <a:pt x="102831" y="160248"/>
                </a:lnTo>
                <a:lnTo>
                  <a:pt x="102831" y="151053"/>
                </a:lnTo>
                <a:lnTo>
                  <a:pt x="368820" y="151053"/>
                </a:lnTo>
                <a:lnTo>
                  <a:pt x="272415" y="54635"/>
                </a:lnTo>
                <a:lnTo>
                  <a:pt x="102831" y="54635"/>
                </a:lnTo>
                <a:lnTo>
                  <a:pt x="102831" y="45453"/>
                </a:lnTo>
                <a:close/>
              </a:path>
            </a:pathLst>
          </a:custGeom>
          <a:solidFill>
            <a:srgbClr val="5BB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6052565" y="3098027"/>
            <a:ext cx="315595" cy="412115"/>
            <a:chOff x="6052565" y="3098027"/>
            <a:chExt cx="315595" cy="412115"/>
          </a:xfrm>
        </p:grpSpPr>
        <p:sp>
          <p:nvSpPr>
            <p:cNvPr id="26" name="object 26"/>
            <p:cNvSpPr/>
            <p:nvPr/>
          </p:nvSpPr>
          <p:spPr>
            <a:xfrm>
              <a:off x="6052565" y="3098027"/>
              <a:ext cx="315595" cy="412115"/>
            </a:xfrm>
            <a:custGeom>
              <a:avLst/>
              <a:gdLst/>
              <a:ahLst/>
              <a:cxnLst/>
              <a:rect l="l" t="t" r="r" b="b"/>
              <a:pathLst>
                <a:path w="315595" h="412114">
                  <a:moveTo>
                    <a:pt x="315467" y="185547"/>
                  </a:moveTo>
                  <a:lnTo>
                    <a:pt x="0" y="185547"/>
                  </a:lnTo>
                  <a:lnTo>
                    <a:pt x="0" y="411886"/>
                  </a:lnTo>
                  <a:lnTo>
                    <a:pt x="315467" y="411886"/>
                  </a:lnTo>
                  <a:lnTo>
                    <a:pt x="315467" y="396595"/>
                  </a:lnTo>
                  <a:lnTo>
                    <a:pt x="15354" y="396595"/>
                  </a:lnTo>
                  <a:lnTo>
                    <a:pt x="15354" y="383019"/>
                  </a:lnTo>
                  <a:lnTo>
                    <a:pt x="315467" y="383019"/>
                  </a:lnTo>
                  <a:lnTo>
                    <a:pt x="315467" y="367728"/>
                  </a:lnTo>
                  <a:lnTo>
                    <a:pt x="15354" y="367728"/>
                  </a:lnTo>
                  <a:lnTo>
                    <a:pt x="15354" y="200888"/>
                  </a:lnTo>
                  <a:lnTo>
                    <a:pt x="315467" y="200888"/>
                  </a:lnTo>
                  <a:lnTo>
                    <a:pt x="315467" y="185547"/>
                  </a:lnTo>
                  <a:close/>
                </a:path>
                <a:path w="315595" h="412114">
                  <a:moveTo>
                    <a:pt x="315467" y="383019"/>
                  </a:moveTo>
                  <a:lnTo>
                    <a:pt x="300189" y="383019"/>
                  </a:lnTo>
                  <a:lnTo>
                    <a:pt x="300189" y="396595"/>
                  </a:lnTo>
                  <a:lnTo>
                    <a:pt x="315467" y="396595"/>
                  </a:lnTo>
                  <a:lnTo>
                    <a:pt x="315467" y="383019"/>
                  </a:lnTo>
                  <a:close/>
                </a:path>
                <a:path w="315595" h="412114">
                  <a:moveTo>
                    <a:pt x="315467" y="200888"/>
                  </a:moveTo>
                  <a:lnTo>
                    <a:pt x="300189" y="200888"/>
                  </a:lnTo>
                  <a:lnTo>
                    <a:pt x="300189" y="367728"/>
                  </a:lnTo>
                  <a:lnTo>
                    <a:pt x="315467" y="367728"/>
                  </a:lnTo>
                  <a:lnTo>
                    <a:pt x="315467" y="200888"/>
                  </a:lnTo>
                  <a:close/>
                </a:path>
                <a:path w="315595" h="412114">
                  <a:moveTo>
                    <a:pt x="157721" y="0"/>
                  </a:moveTo>
                  <a:lnTo>
                    <a:pt x="113542" y="7557"/>
                  </a:lnTo>
                  <a:lnTo>
                    <a:pt x="77419" y="28154"/>
                  </a:lnTo>
                  <a:lnTo>
                    <a:pt x="53040" y="58673"/>
                  </a:lnTo>
                  <a:lnTo>
                    <a:pt x="44094" y="95999"/>
                  </a:lnTo>
                  <a:lnTo>
                    <a:pt x="44094" y="185547"/>
                  </a:lnTo>
                  <a:lnTo>
                    <a:pt x="59448" y="185547"/>
                  </a:lnTo>
                  <a:lnTo>
                    <a:pt x="59448" y="95999"/>
                  </a:lnTo>
                  <a:lnTo>
                    <a:pt x="67184" y="64642"/>
                  </a:lnTo>
                  <a:lnTo>
                    <a:pt x="88268" y="39009"/>
                  </a:lnTo>
                  <a:lnTo>
                    <a:pt x="119509" y="21713"/>
                  </a:lnTo>
                  <a:lnTo>
                    <a:pt x="157721" y="15367"/>
                  </a:lnTo>
                  <a:lnTo>
                    <a:pt x="215613" y="15367"/>
                  </a:lnTo>
                  <a:lnTo>
                    <a:pt x="201914" y="7557"/>
                  </a:lnTo>
                  <a:lnTo>
                    <a:pt x="157721" y="0"/>
                  </a:lnTo>
                  <a:close/>
                </a:path>
                <a:path w="315595" h="412114">
                  <a:moveTo>
                    <a:pt x="157721" y="43357"/>
                  </a:moveTo>
                  <a:lnTo>
                    <a:pt x="130701" y="47571"/>
                  </a:lnTo>
                  <a:lnTo>
                    <a:pt x="108356" y="58981"/>
                  </a:lnTo>
                  <a:lnTo>
                    <a:pt x="93145" y="75740"/>
                  </a:lnTo>
                  <a:lnTo>
                    <a:pt x="87528" y="95999"/>
                  </a:lnTo>
                  <a:lnTo>
                    <a:pt x="87528" y="185547"/>
                  </a:lnTo>
                  <a:lnTo>
                    <a:pt x="102819" y="185547"/>
                  </a:lnTo>
                  <a:lnTo>
                    <a:pt x="102819" y="95999"/>
                  </a:lnTo>
                  <a:lnTo>
                    <a:pt x="107286" y="81793"/>
                  </a:lnTo>
                  <a:lnTo>
                    <a:pt x="119306" y="69907"/>
                  </a:lnTo>
                  <a:lnTo>
                    <a:pt x="136809" y="61745"/>
                  </a:lnTo>
                  <a:lnTo>
                    <a:pt x="157721" y="58712"/>
                  </a:lnTo>
                  <a:lnTo>
                    <a:pt x="206631" y="58712"/>
                  </a:lnTo>
                  <a:lnTo>
                    <a:pt x="184783" y="47571"/>
                  </a:lnTo>
                  <a:lnTo>
                    <a:pt x="157721" y="43357"/>
                  </a:lnTo>
                  <a:close/>
                </a:path>
                <a:path w="315595" h="412114">
                  <a:moveTo>
                    <a:pt x="206631" y="58712"/>
                  </a:moveTo>
                  <a:lnTo>
                    <a:pt x="157721" y="58712"/>
                  </a:lnTo>
                  <a:lnTo>
                    <a:pt x="178650" y="61745"/>
                  </a:lnTo>
                  <a:lnTo>
                    <a:pt x="196164" y="69907"/>
                  </a:lnTo>
                  <a:lnTo>
                    <a:pt x="208191" y="81793"/>
                  </a:lnTo>
                  <a:lnTo>
                    <a:pt x="212661" y="95999"/>
                  </a:lnTo>
                  <a:lnTo>
                    <a:pt x="212661" y="185547"/>
                  </a:lnTo>
                  <a:lnTo>
                    <a:pt x="228015" y="185547"/>
                  </a:lnTo>
                  <a:lnTo>
                    <a:pt x="228015" y="95999"/>
                  </a:lnTo>
                  <a:lnTo>
                    <a:pt x="222391" y="75740"/>
                  </a:lnTo>
                  <a:lnTo>
                    <a:pt x="207160" y="58981"/>
                  </a:lnTo>
                  <a:lnTo>
                    <a:pt x="206631" y="58712"/>
                  </a:lnTo>
                  <a:close/>
                </a:path>
                <a:path w="315595" h="412114">
                  <a:moveTo>
                    <a:pt x="215613" y="15367"/>
                  </a:moveTo>
                  <a:lnTo>
                    <a:pt x="157721" y="15367"/>
                  </a:lnTo>
                  <a:lnTo>
                    <a:pt x="195971" y="21713"/>
                  </a:lnTo>
                  <a:lnTo>
                    <a:pt x="227236" y="39009"/>
                  </a:lnTo>
                  <a:lnTo>
                    <a:pt x="248330" y="64642"/>
                  </a:lnTo>
                  <a:lnTo>
                    <a:pt x="256070" y="95999"/>
                  </a:lnTo>
                  <a:lnTo>
                    <a:pt x="256070" y="185547"/>
                  </a:lnTo>
                  <a:lnTo>
                    <a:pt x="271373" y="185547"/>
                  </a:lnTo>
                  <a:lnTo>
                    <a:pt x="271373" y="95999"/>
                  </a:lnTo>
                  <a:lnTo>
                    <a:pt x="262427" y="58673"/>
                  </a:lnTo>
                  <a:lnTo>
                    <a:pt x="238045" y="28154"/>
                  </a:lnTo>
                  <a:lnTo>
                    <a:pt x="215613" y="15367"/>
                  </a:lnTo>
                  <a:close/>
                </a:path>
              </a:pathLst>
            </a:custGeom>
            <a:solidFill>
              <a:srgbClr val="5BB2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4041" y="3318168"/>
              <a:ext cx="132537" cy="132537"/>
            </a:xfrm>
            <a:prstGeom prst="rect">
              <a:avLst/>
            </a:prstGeom>
          </p:spPr>
        </p:pic>
      </p:grpSp>
      <p:pic>
        <p:nvPicPr>
          <p:cNvPr id="28" name="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6254" y="5280356"/>
            <a:ext cx="379310" cy="378459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8389760" y="3051234"/>
            <a:ext cx="365760" cy="510540"/>
          </a:xfrm>
          <a:custGeom>
            <a:avLst/>
            <a:gdLst/>
            <a:ahLst/>
            <a:cxnLst/>
            <a:rect l="l" t="t" r="r" b="b"/>
            <a:pathLst>
              <a:path w="365759" h="510539">
                <a:moveTo>
                  <a:pt x="0" y="510159"/>
                </a:moveTo>
                <a:lnTo>
                  <a:pt x="0" y="94919"/>
                </a:lnTo>
                <a:lnTo>
                  <a:pt x="170561" y="0"/>
                </a:lnTo>
                <a:lnTo>
                  <a:pt x="170561" y="510159"/>
                </a:lnTo>
              </a:path>
              <a:path w="365759" h="510539">
                <a:moveTo>
                  <a:pt x="365480" y="510159"/>
                </a:moveTo>
                <a:lnTo>
                  <a:pt x="365480" y="189826"/>
                </a:lnTo>
                <a:lnTo>
                  <a:pt x="170548" y="94919"/>
                </a:lnTo>
              </a:path>
              <a:path w="365759" h="510539">
                <a:moveTo>
                  <a:pt x="60909" y="130517"/>
                </a:moveTo>
                <a:lnTo>
                  <a:pt x="60909" y="166090"/>
                </a:lnTo>
              </a:path>
              <a:path w="365759" h="510539">
                <a:moveTo>
                  <a:pt x="109651" y="130517"/>
                </a:moveTo>
                <a:lnTo>
                  <a:pt x="109651" y="166090"/>
                </a:lnTo>
              </a:path>
              <a:path w="365759" h="510539">
                <a:moveTo>
                  <a:pt x="60909" y="189814"/>
                </a:moveTo>
                <a:lnTo>
                  <a:pt x="60909" y="225412"/>
                </a:lnTo>
              </a:path>
              <a:path w="365759" h="510539">
                <a:moveTo>
                  <a:pt x="109651" y="189814"/>
                </a:moveTo>
                <a:lnTo>
                  <a:pt x="109651" y="225412"/>
                </a:lnTo>
              </a:path>
              <a:path w="365759" h="510539">
                <a:moveTo>
                  <a:pt x="60909" y="249135"/>
                </a:moveTo>
                <a:lnTo>
                  <a:pt x="60909" y="284734"/>
                </a:lnTo>
              </a:path>
              <a:path w="365759" h="510539">
                <a:moveTo>
                  <a:pt x="109651" y="249135"/>
                </a:moveTo>
                <a:lnTo>
                  <a:pt x="109651" y="284734"/>
                </a:lnTo>
              </a:path>
              <a:path w="365759" h="510539">
                <a:moveTo>
                  <a:pt x="60909" y="308457"/>
                </a:moveTo>
                <a:lnTo>
                  <a:pt x="60909" y="344055"/>
                </a:lnTo>
              </a:path>
              <a:path w="365759" h="510539">
                <a:moveTo>
                  <a:pt x="109651" y="308457"/>
                </a:moveTo>
                <a:lnTo>
                  <a:pt x="109651" y="344055"/>
                </a:lnTo>
              </a:path>
              <a:path w="365759" h="510539">
                <a:moveTo>
                  <a:pt x="60909" y="367779"/>
                </a:moveTo>
                <a:lnTo>
                  <a:pt x="60909" y="403377"/>
                </a:lnTo>
              </a:path>
              <a:path w="365759" h="510539">
                <a:moveTo>
                  <a:pt x="109651" y="367779"/>
                </a:moveTo>
                <a:lnTo>
                  <a:pt x="109651" y="403377"/>
                </a:lnTo>
              </a:path>
              <a:path w="365759" h="510539">
                <a:moveTo>
                  <a:pt x="60909" y="427101"/>
                </a:moveTo>
                <a:lnTo>
                  <a:pt x="60909" y="462699"/>
                </a:lnTo>
              </a:path>
              <a:path w="365759" h="510539">
                <a:moveTo>
                  <a:pt x="109651" y="427101"/>
                </a:moveTo>
                <a:lnTo>
                  <a:pt x="109651" y="462699"/>
                </a:lnTo>
              </a:path>
              <a:path w="365759" h="510539">
                <a:moveTo>
                  <a:pt x="219278" y="213563"/>
                </a:moveTo>
                <a:lnTo>
                  <a:pt x="219278" y="249135"/>
                </a:lnTo>
              </a:path>
              <a:path w="365759" h="510539">
                <a:moveTo>
                  <a:pt x="268020" y="213563"/>
                </a:moveTo>
                <a:lnTo>
                  <a:pt x="268020" y="249135"/>
                </a:lnTo>
              </a:path>
              <a:path w="365759" h="510539">
                <a:moveTo>
                  <a:pt x="316738" y="213563"/>
                </a:moveTo>
                <a:lnTo>
                  <a:pt x="316738" y="249135"/>
                </a:lnTo>
              </a:path>
              <a:path w="365759" h="510539">
                <a:moveTo>
                  <a:pt x="219278" y="272884"/>
                </a:moveTo>
                <a:lnTo>
                  <a:pt x="219278" y="308457"/>
                </a:lnTo>
              </a:path>
              <a:path w="365759" h="510539">
                <a:moveTo>
                  <a:pt x="268020" y="272884"/>
                </a:moveTo>
                <a:lnTo>
                  <a:pt x="268020" y="308457"/>
                </a:lnTo>
              </a:path>
              <a:path w="365759" h="510539">
                <a:moveTo>
                  <a:pt x="316738" y="272884"/>
                </a:moveTo>
                <a:lnTo>
                  <a:pt x="316738" y="308457"/>
                </a:lnTo>
              </a:path>
              <a:path w="365759" h="510539">
                <a:moveTo>
                  <a:pt x="219278" y="332193"/>
                </a:moveTo>
                <a:lnTo>
                  <a:pt x="219278" y="367779"/>
                </a:lnTo>
              </a:path>
              <a:path w="365759" h="510539">
                <a:moveTo>
                  <a:pt x="268020" y="332193"/>
                </a:moveTo>
                <a:lnTo>
                  <a:pt x="268020" y="367779"/>
                </a:lnTo>
              </a:path>
              <a:path w="365759" h="510539">
                <a:moveTo>
                  <a:pt x="316738" y="332193"/>
                </a:moveTo>
                <a:lnTo>
                  <a:pt x="316738" y="367779"/>
                </a:lnTo>
              </a:path>
              <a:path w="365759" h="510539">
                <a:moveTo>
                  <a:pt x="219278" y="391515"/>
                </a:moveTo>
                <a:lnTo>
                  <a:pt x="219278" y="427101"/>
                </a:lnTo>
              </a:path>
              <a:path w="365759" h="510539">
                <a:moveTo>
                  <a:pt x="268020" y="391515"/>
                </a:moveTo>
                <a:lnTo>
                  <a:pt x="268020" y="427101"/>
                </a:lnTo>
              </a:path>
              <a:path w="365759" h="510539">
                <a:moveTo>
                  <a:pt x="316738" y="391515"/>
                </a:moveTo>
                <a:lnTo>
                  <a:pt x="316738" y="427101"/>
                </a:lnTo>
              </a:path>
              <a:path w="365759" h="510539">
                <a:moveTo>
                  <a:pt x="243649" y="510159"/>
                </a:moveTo>
                <a:lnTo>
                  <a:pt x="243649" y="462699"/>
                </a:lnTo>
                <a:lnTo>
                  <a:pt x="292366" y="462699"/>
                </a:lnTo>
                <a:lnTo>
                  <a:pt x="292366" y="510159"/>
                </a:lnTo>
              </a:path>
            </a:pathLst>
          </a:custGeom>
          <a:ln w="16510">
            <a:solidFill>
              <a:srgbClr val="5BB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3668023" y="5242717"/>
            <a:ext cx="360680" cy="436880"/>
            <a:chOff x="3668023" y="5242717"/>
            <a:chExt cx="360680" cy="436880"/>
          </a:xfrm>
        </p:grpSpPr>
        <p:sp>
          <p:nvSpPr>
            <p:cNvPr id="31" name="object 31"/>
            <p:cNvSpPr/>
            <p:nvPr/>
          </p:nvSpPr>
          <p:spPr>
            <a:xfrm>
              <a:off x="3668023" y="5242717"/>
              <a:ext cx="360680" cy="436880"/>
            </a:xfrm>
            <a:custGeom>
              <a:avLst/>
              <a:gdLst/>
              <a:ahLst/>
              <a:cxnLst/>
              <a:rect l="l" t="t" r="r" b="b"/>
              <a:pathLst>
                <a:path w="360679" h="436879">
                  <a:moveTo>
                    <a:pt x="221540" y="410146"/>
                  </a:moveTo>
                  <a:lnTo>
                    <a:pt x="195580" y="410146"/>
                  </a:lnTo>
                  <a:lnTo>
                    <a:pt x="224155" y="436498"/>
                  </a:lnTo>
                  <a:lnTo>
                    <a:pt x="229298" y="436498"/>
                  </a:lnTo>
                  <a:lnTo>
                    <a:pt x="252700" y="414921"/>
                  </a:lnTo>
                  <a:lnTo>
                    <a:pt x="226720" y="414921"/>
                  </a:lnTo>
                  <a:lnTo>
                    <a:pt x="221540" y="410146"/>
                  </a:lnTo>
                  <a:close/>
                </a:path>
                <a:path w="360679" h="436879">
                  <a:moveTo>
                    <a:pt x="283851" y="410146"/>
                  </a:moveTo>
                  <a:lnTo>
                    <a:pt x="257886" y="410146"/>
                  </a:lnTo>
                  <a:lnTo>
                    <a:pt x="286410" y="436435"/>
                  </a:lnTo>
                  <a:lnTo>
                    <a:pt x="291642" y="436435"/>
                  </a:lnTo>
                  <a:lnTo>
                    <a:pt x="314996" y="414921"/>
                  </a:lnTo>
                  <a:lnTo>
                    <a:pt x="289026" y="414921"/>
                  </a:lnTo>
                  <a:lnTo>
                    <a:pt x="283851" y="410146"/>
                  </a:lnTo>
                  <a:close/>
                </a:path>
                <a:path w="360679" h="436879">
                  <a:moveTo>
                    <a:pt x="8813" y="63"/>
                  </a:moveTo>
                  <a:lnTo>
                    <a:pt x="2717" y="3060"/>
                  </a:lnTo>
                  <a:lnTo>
                    <a:pt x="825" y="6083"/>
                  </a:lnTo>
                  <a:lnTo>
                    <a:pt x="0" y="298627"/>
                  </a:lnTo>
                  <a:lnTo>
                    <a:pt x="3314" y="306704"/>
                  </a:lnTo>
                  <a:lnTo>
                    <a:pt x="15430" y="318846"/>
                  </a:lnTo>
                  <a:lnTo>
                    <a:pt x="23495" y="322186"/>
                  </a:lnTo>
                  <a:lnTo>
                    <a:pt x="93332" y="322186"/>
                  </a:lnTo>
                  <a:lnTo>
                    <a:pt x="93332" y="430377"/>
                  </a:lnTo>
                  <a:lnTo>
                    <a:pt x="95402" y="433539"/>
                  </a:lnTo>
                  <a:lnTo>
                    <a:pt x="101815" y="436346"/>
                  </a:lnTo>
                  <a:lnTo>
                    <a:pt x="105537" y="435724"/>
                  </a:lnTo>
                  <a:lnTo>
                    <a:pt x="133273" y="410146"/>
                  </a:lnTo>
                  <a:lnTo>
                    <a:pt x="159257" y="410146"/>
                  </a:lnTo>
                  <a:lnTo>
                    <a:pt x="155619" y="406793"/>
                  </a:lnTo>
                  <a:lnTo>
                    <a:pt x="110934" y="406793"/>
                  </a:lnTo>
                  <a:lnTo>
                    <a:pt x="110934" y="304584"/>
                  </a:lnTo>
                  <a:lnTo>
                    <a:pt x="28163" y="304558"/>
                  </a:lnTo>
                  <a:lnTo>
                    <a:pt x="24574" y="303072"/>
                  </a:lnTo>
                  <a:lnTo>
                    <a:pt x="19113" y="297611"/>
                  </a:lnTo>
                  <a:lnTo>
                    <a:pt x="17614" y="293979"/>
                  </a:lnTo>
                  <a:lnTo>
                    <a:pt x="17640" y="290106"/>
                  </a:lnTo>
                  <a:lnTo>
                    <a:pt x="18376" y="27470"/>
                  </a:lnTo>
                  <a:lnTo>
                    <a:pt x="62973" y="27470"/>
                  </a:lnTo>
                  <a:lnTo>
                    <a:pt x="69263" y="22555"/>
                  </a:lnTo>
                  <a:lnTo>
                    <a:pt x="40665" y="22555"/>
                  </a:lnTo>
                  <a:lnTo>
                    <a:pt x="12369" y="444"/>
                  </a:lnTo>
                  <a:lnTo>
                    <a:pt x="8813" y="63"/>
                  </a:lnTo>
                  <a:close/>
                </a:path>
                <a:path w="360679" h="436879">
                  <a:moveTo>
                    <a:pt x="360133" y="410146"/>
                  </a:moveTo>
                  <a:lnTo>
                    <a:pt x="320179" y="410146"/>
                  </a:lnTo>
                  <a:lnTo>
                    <a:pt x="347903" y="435686"/>
                  </a:lnTo>
                  <a:lnTo>
                    <a:pt x="351726" y="436308"/>
                  </a:lnTo>
                  <a:lnTo>
                    <a:pt x="358051" y="433539"/>
                  </a:lnTo>
                  <a:lnTo>
                    <a:pt x="360133" y="430377"/>
                  </a:lnTo>
                  <a:lnTo>
                    <a:pt x="360133" y="410146"/>
                  </a:lnTo>
                  <a:close/>
                </a:path>
                <a:path w="360679" h="436879">
                  <a:moveTo>
                    <a:pt x="159257" y="410146"/>
                  </a:moveTo>
                  <a:lnTo>
                    <a:pt x="133273" y="410146"/>
                  </a:lnTo>
                  <a:lnTo>
                    <a:pt x="160172" y="434924"/>
                  </a:lnTo>
                  <a:lnTo>
                    <a:pt x="162306" y="435698"/>
                  </a:lnTo>
                  <a:lnTo>
                    <a:pt x="166595" y="435686"/>
                  </a:lnTo>
                  <a:lnTo>
                    <a:pt x="168706" y="434924"/>
                  </a:lnTo>
                  <a:lnTo>
                    <a:pt x="190397" y="414921"/>
                  </a:lnTo>
                  <a:lnTo>
                    <a:pt x="164439" y="414921"/>
                  </a:lnTo>
                  <a:lnTo>
                    <a:pt x="159257" y="410146"/>
                  </a:lnTo>
                  <a:close/>
                </a:path>
                <a:path w="360679" h="436879">
                  <a:moveTo>
                    <a:pt x="198310" y="388670"/>
                  </a:moveTo>
                  <a:lnTo>
                    <a:pt x="192798" y="388683"/>
                  </a:lnTo>
                  <a:lnTo>
                    <a:pt x="189609" y="391718"/>
                  </a:lnTo>
                  <a:lnTo>
                    <a:pt x="164439" y="414921"/>
                  </a:lnTo>
                  <a:lnTo>
                    <a:pt x="190397" y="414921"/>
                  </a:lnTo>
                  <a:lnTo>
                    <a:pt x="195580" y="410146"/>
                  </a:lnTo>
                  <a:lnTo>
                    <a:pt x="221540" y="410146"/>
                  </a:lnTo>
                  <a:lnTo>
                    <a:pt x="201535" y="391706"/>
                  </a:lnTo>
                  <a:lnTo>
                    <a:pt x="198310" y="388670"/>
                  </a:lnTo>
                  <a:close/>
                </a:path>
                <a:path w="360679" h="436879">
                  <a:moveTo>
                    <a:pt x="260451" y="388556"/>
                  </a:moveTo>
                  <a:lnTo>
                    <a:pt x="255320" y="388556"/>
                  </a:lnTo>
                  <a:lnTo>
                    <a:pt x="226720" y="414921"/>
                  </a:lnTo>
                  <a:lnTo>
                    <a:pt x="252700" y="414921"/>
                  </a:lnTo>
                  <a:lnTo>
                    <a:pt x="257886" y="410146"/>
                  </a:lnTo>
                  <a:lnTo>
                    <a:pt x="283851" y="410146"/>
                  </a:lnTo>
                  <a:lnTo>
                    <a:pt x="260451" y="388556"/>
                  </a:lnTo>
                  <a:close/>
                </a:path>
                <a:path w="360679" h="436879">
                  <a:moveTo>
                    <a:pt x="322745" y="388556"/>
                  </a:moveTo>
                  <a:lnTo>
                    <a:pt x="317601" y="388556"/>
                  </a:lnTo>
                  <a:lnTo>
                    <a:pt x="314196" y="391718"/>
                  </a:lnTo>
                  <a:lnTo>
                    <a:pt x="289026" y="414921"/>
                  </a:lnTo>
                  <a:lnTo>
                    <a:pt x="314996" y="414921"/>
                  </a:lnTo>
                  <a:lnTo>
                    <a:pt x="320179" y="410146"/>
                  </a:lnTo>
                  <a:lnTo>
                    <a:pt x="360133" y="410146"/>
                  </a:lnTo>
                  <a:lnTo>
                    <a:pt x="360133" y="406793"/>
                  </a:lnTo>
                  <a:lnTo>
                    <a:pt x="342531" y="406793"/>
                  </a:lnTo>
                  <a:lnTo>
                    <a:pt x="322745" y="388556"/>
                  </a:lnTo>
                  <a:close/>
                </a:path>
                <a:path w="360679" h="436879">
                  <a:moveTo>
                    <a:pt x="135420" y="389381"/>
                  </a:moveTo>
                  <a:lnTo>
                    <a:pt x="131127" y="389381"/>
                  </a:lnTo>
                  <a:lnTo>
                    <a:pt x="128993" y="390156"/>
                  </a:lnTo>
                  <a:lnTo>
                    <a:pt x="110934" y="406793"/>
                  </a:lnTo>
                  <a:lnTo>
                    <a:pt x="155619" y="406793"/>
                  </a:lnTo>
                  <a:lnTo>
                    <a:pt x="137566" y="390156"/>
                  </a:lnTo>
                  <a:lnTo>
                    <a:pt x="135420" y="389381"/>
                  </a:lnTo>
                  <a:close/>
                </a:path>
                <a:path w="360679" h="436879">
                  <a:moveTo>
                    <a:pt x="353289" y="102107"/>
                  </a:moveTo>
                  <a:lnTo>
                    <a:pt x="322008" y="102107"/>
                  </a:lnTo>
                  <a:lnTo>
                    <a:pt x="329989" y="103721"/>
                  </a:lnTo>
                  <a:lnTo>
                    <a:pt x="336513" y="108119"/>
                  </a:lnTo>
                  <a:lnTo>
                    <a:pt x="340916" y="114639"/>
                  </a:lnTo>
                  <a:lnTo>
                    <a:pt x="342531" y="122618"/>
                  </a:lnTo>
                  <a:lnTo>
                    <a:pt x="342531" y="406793"/>
                  </a:lnTo>
                  <a:lnTo>
                    <a:pt x="360133" y="406793"/>
                  </a:lnTo>
                  <a:lnTo>
                    <a:pt x="360133" y="122618"/>
                  </a:lnTo>
                  <a:lnTo>
                    <a:pt x="357132" y="107801"/>
                  </a:lnTo>
                  <a:lnTo>
                    <a:pt x="353289" y="102107"/>
                  </a:lnTo>
                  <a:close/>
                </a:path>
                <a:path w="360679" h="436879">
                  <a:moveTo>
                    <a:pt x="322008" y="84505"/>
                  </a:moveTo>
                  <a:lnTo>
                    <a:pt x="78701" y="84505"/>
                  </a:lnTo>
                  <a:lnTo>
                    <a:pt x="66171" y="87041"/>
                  </a:lnTo>
                  <a:lnTo>
                    <a:pt x="55929" y="93951"/>
                  </a:lnTo>
                  <a:lnTo>
                    <a:pt x="49017" y="104190"/>
                  </a:lnTo>
                  <a:lnTo>
                    <a:pt x="46482" y="116712"/>
                  </a:lnTo>
                  <a:lnTo>
                    <a:pt x="46482" y="298094"/>
                  </a:lnTo>
                  <a:lnTo>
                    <a:pt x="40030" y="304558"/>
                  </a:lnTo>
                  <a:lnTo>
                    <a:pt x="32029" y="304584"/>
                  </a:lnTo>
                  <a:lnTo>
                    <a:pt x="110934" y="304584"/>
                  </a:lnTo>
                  <a:lnTo>
                    <a:pt x="60490" y="304571"/>
                  </a:lnTo>
                  <a:lnTo>
                    <a:pt x="62699" y="300227"/>
                  </a:lnTo>
                  <a:lnTo>
                    <a:pt x="64071" y="295363"/>
                  </a:lnTo>
                  <a:lnTo>
                    <a:pt x="64071" y="108648"/>
                  </a:lnTo>
                  <a:lnTo>
                    <a:pt x="70637" y="102107"/>
                  </a:lnTo>
                  <a:lnTo>
                    <a:pt x="353289" y="102107"/>
                  </a:lnTo>
                  <a:lnTo>
                    <a:pt x="348953" y="95684"/>
                  </a:lnTo>
                  <a:lnTo>
                    <a:pt x="336832" y="87506"/>
                  </a:lnTo>
                  <a:lnTo>
                    <a:pt x="322008" y="84505"/>
                  </a:lnTo>
                  <a:close/>
                </a:path>
                <a:path w="360679" h="436879">
                  <a:moveTo>
                    <a:pt x="107416" y="102107"/>
                  </a:moveTo>
                  <a:lnTo>
                    <a:pt x="86779" y="102107"/>
                  </a:lnTo>
                  <a:lnTo>
                    <a:pt x="93332" y="108648"/>
                  </a:lnTo>
                  <a:lnTo>
                    <a:pt x="93332" y="304571"/>
                  </a:lnTo>
                  <a:lnTo>
                    <a:pt x="110934" y="304571"/>
                  </a:lnTo>
                  <a:lnTo>
                    <a:pt x="110934" y="111582"/>
                  </a:lnTo>
                  <a:lnTo>
                    <a:pt x="109728" y="106603"/>
                  </a:lnTo>
                  <a:lnTo>
                    <a:pt x="107416" y="102107"/>
                  </a:lnTo>
                  <a:close/>
                </a:path>
                <a:path w="360679" h="436879">
                  <a:moveTo>
                    <a:pt x="266750" y="27508"/>
                  </a:moveTo>
                  <a:lnTo>
                    <a:pt x="249161" y="27508"/>
                  </a:lnTo>
                  <a:lnTo>
                    <a:pt x="249161" y="84505"/>
                  </a:lnTo>
                  <a:lnTo>
                    <a:pt x="266750" y="84505"/>
                  </a:lnTo>
                  <a:lnTo>
                    <a:pt x="266750" y="27508"/>
                  </a:lnTo>
                  <a:close/>
                </a:path>
                <a:path w="360679" h="436879">
                  <a:moveTo>
                    <a:pt x="62973" y="27470"/>
                  </a:moveTo>
                  <a:lnTo>
                    <a:pt x="18376" y="27470"/>
                  </a:lnTo>
                  <a:lnTo>
                    <a:pt x="38430" y="43154"/>
                  </a:lnTo>
                  <a:lnTo>
                    <a:pt x="42887" y="43167"/>
                  </a:lnTo>
                  <a:lnTo>
                    <a:pt x="62973" y="27470"/>
                  </a:lnTo>
                  <a:close/>
                </a:path>
                <a:path w="360679" h="436879">
                  <a:moveTo>
                    <a:pt x="100289" y="20637"/>
                  </a:moveTo>
                  <a:lnTo>
                    <a:pt x="71716" y="20637"/>
                  </a:lnTo>
                  <a:lnTo>
                    <a:pt x="100520" y="43154"/>
                  </a:lnTo>
                  <a:lnTo>
                    <a:pt x="104965" y="43167"/>
                  </a:lnTo>
                  <a:lnTo>
                    <a:pt x="131329" y="22555"/>
                  </a:lnTo>
                  <a:lnTo>
                    <a:pt x="102743" y="22555"/>
                  </a:lnTo>
                  <a:lnTo>
                    <a:pt x="100289" y="20637"/>
                  </a:lnTo>
                  <a:close/>
                </a:path>
                <a:path w="360679" h="436879">
                  <a:moveTo>
                    <a:pt x="162390" y="20637"/>
                  </a:moveTo>
                  <a:lnTo>
                    <a:pt x="133781" y="20637"/>
                  </a:lnTo>
                  <a:lnTo>
                    <a:pt x="162598" y="43154"/>
                  </a:lnTo>
                  <a:lnTo>
                    <a:pt x="167055" y="43167"/>
                  </a:lnTo>
                  <a:lnTo>
                    <a:pt x="193419" y="22555"/>
                  </a:lnTo>
                  <a:lnTo>
                    <a:pt x="164846" y="22555"/>
                  </a:lnTo>
                  <a:lnTo>
                    <a:pt x="162390" y="20637"/>
                  </a:lnTo>
                  <a:close/>
                </a:path>
                <a:path w="360679" h="436879">
                  <a:moveTo>
                    <a:pt x="224468" y="20637"/>
                  </a:moveTo>
                  <a:lnTo>
                    <a:pt x="195872" y="20637"/>
                  </a:lnTo>
                  <a:lnTo>
                    <a:pt x="224688" y="43154"/>
                  </a:lnTo>
                  <a:lnTo>
                    <a:pt x="229133" y="43167"/>
                  </a:lnTo>
                  <a:lnTo>
                    <a:pt x="249161" y="27508"/>
                  </a:lnTo>
                  <a:lnTo>
                    <a:pt x="266750" y="27508"/>
                  </a:lnTo>
                  <a:lnTo>
                    <a:pt x="266750" y="22555"/>
                  </a:lnTo>
                  <a:lnTo>
                    <a:pt x="226923" y="22555"/>
                  </a:lnTo>
                  <a:lnTo>
                    <a:pt x="224468" y="20637"/>
                  </a:lnTo>
                  <a:close/>
                </a:path>
                <a:path w="360679" h="436879">
                  <a:moveTo>
                    <a:pt x="73939" y="0"/>
                  </a:moveTo>
                  <a:lnTo>
                    <a:pt x="69469" y="12"/>
                  </a:lnTo>
                  <a:lnTo>
                    <a:pt x="65611" y="3060"/>
                  </a:lnTo>
                  <a:lnTo>
                    <a:pt x="40665" y="22555"/>
                  </a:lnTo>
                  <a:lnTo>
                    <a:pt x="69263" y="22555"/>
                  </a:lnTo>
                  <a:lnTo>
                    <a:pt x="71716" y="20637"/>
                  </a:lnTo>
                  <a:lnTo>
                    <a:pt x="100289" y="20637"/>
                  </a:lnTo>
                  <a:lnTo>
                    <a:pt x="77123" y="2527"/>
                  </a:lnTo>
                  <a:lnTo>
                    <a:pt x="73939" y="0"/>
                  </a:lnTo>
                  <a:close/>
                </a:path>
                <a:path w="360679" h="436879">
                  <a:moveTo>
                    <a:pt x="136017" y="12"/>
                  </a:moveTo>
                  <a:lnTo>
                    <a:pt x="131559" y="12"/>
                  </a:lnTo>
                  <a:lnTo>
                    <a:pt x="102743" y="22555"/>
                  </a:lnTo>
                  <a:lnTo>
                    <a:pt x="131329" y="22555"/>
                  </a:lnTo>
                  <a:lnTo>
                    <a:pt x="133781" y="20637"/>
                  </a:lnTo>
                  <a:lnTo>
                    <a:pt x="162390" y="20637"/>
                  </a:lnTo>
                  <a:lnTo>
                    <a:pt x="139201" y="2527"/>
                  </a:lnTo>
                  <a:lnTo>
                    <a:pt x="136017" y="12"/>
                  </a:lnTo>
                  <a:close/>
                </a:path>
                <a:path w="360679" h="436879">
                  <a:moveTo>
                    <a:pt x="198107" y="12"/>
                  </a:moveTo>
                  <a:lnTo>
                    <a:pt x="193649" y="12"/>
                  </a:lnTo>
                  <a:lnTo>
                    <a:pt x="164846" y="22555"/>
                  </a:lnTo>
                  <a:lnTo>
                    <a:pt x="193419" y="22555"/>
                  </a:lnTo>
                  <a:lnTo>
                    <a:pt x="195872" y="20637"/>
                  </a:lnTo>
                  <a:lnTo>
                    <a:pt x="224468" y="20637"/>
                  </a:lnTo>
                  <a:lnTo>
                    <a:pt x="201278" y="2527"/>
                  </a:lnTo>
                  <a:lnTo>
                    <a:pt x="198107" y="12"/>
                  </a:lnTo>
                  <a:close/>
                </a:path>
                <a:path w="360679" h="436879">
                  <a:moveTo>
                    <a:pt x="258711" y="63"/>
                  </a:moveTo>
                  <a:lnTo>
                    <a:pt x="255193" y="457"/>
                  </a:lnTo>
                  <a:lnTo>
                    <a:pt x="226923" y="22555"/>
                  </a:lnTo>
                  <a:lnTo>
                    <a:pt x="266750" y="22555"/>
                  </a:lnTo>
                  <a:lnTo>
                    <a:pt x="266750" y="6083"/>
                  </a:lnTo>
                  <a:lnTo>
                    <a:pt x="264871" y="3047"/>
                  </a:lnTo>
                  <a:lnTo>
                    <a:pt x="261823" y="1549"/>
                  </a:lnTo>
                  <a:lnTo>
                    <a:pt x="258711" y="63"/>
                  </a:lnTo>
                  <a:close/>
                </a:path>
              </a:pathLst>
            </a:custGeom>
            <a:solidFill>
              <a:srgbClr val="5BB2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45191" y="5386272"/>
              <a:ext cx="104749" cy="205867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8191498" y="5185005"/>
            <a:ext cx="762000" cy="552450"/>
            <a:chOff x="8191498" y="5185005"/>
            <a:chExt cx="762000" cy="552450"/>
          </a:xfrm>
        </p:grpSpPr>
        <p:sp>
          <p:nvSpPr>
            <p:cNvPr id="34" name="object 34"/>
            <p:cNvSpPr/>
            <p:nvPr/>
          </p:nvSpPr>
          <p:spPr>
            <a:xfrm>
              <a:off x="8311629" y="5231551"/>
              <a:ext cx="534035" cy="499745"/>
            </a:xfrm>
            <a:custGeom>
              <a:avLst/>
              <a:gdLst/>
              <a:ahLst/>
              <a:cxnLst/>
              <a:rect l="l" t="t" r="r" b="b"/>
              <a:pathLst>
                <a:path w="534034" h="499745">
                  <a:moveTo>
                    <a:pt x="185686" y="499554"/>
                  </a:moveTo>
                  <a:lnTo>
                    <a:pt x="185686" y="92938"/>
                  </a:lnTo>
                  <a:lnTo>
                    <a:pt x="348157" y="0"/>
                  </a:lnTo>
                  <a:lnTo>
                    <a:pt x="348157" y="499554"/>
                  </a:lnTo>
                </a:path>
                <a:path w="534034" h="499745">
                  <a:moveTo>
                    <a:pt x="533844" y="499554"/>
                  </a:moveTo>
                  <a:lnTo>
                    <a:pt x="533844" y="185877"/>
                  </a:lnTo>
                  <a:lnTo>
                    <a:pt x="348157" y="92938"/>
                  </a:lnTo>
                </a:path>
                <a:path w="534034" h="499745">
                  <a:moveTo>
                    <a:pt x="243712" y="127787"/>
                  </a:moveTo>
                  <a:lnTo>
                    <a:pt x="243712" y="162648"/>
                  </a:lnTo>
                </a:path>
                <a:path w="534034" h="499745">
                  <a:moveTo>
                    <a:pt x="290131" y="127787"/>
                  </a:moveTo>
                  <a:lnTo>
                    <a:pt x="290131" y="162648"/>
                  </a:lnTo>
                </a:path>
                <a:path w="534034" h="499745">
                  <a:moveTo>
                    <a:pt x="243712" y="185877"/>
                  </a:moveTo>
                  <a:lnTo>
                    <a:pt x="243712" y="220738"/>
                  </a:lnTo>
                </a:path>
                <a:path w="534034" h="499745">
                  <a:moveTo>
                    <a:pt x="290131" y="185877"/>
                  </a:moveTo>
                  <a:lnTo>
                    <a:pt x="290131" y="220738"/>
                  </a:lnTo>
                </a:path>
                <a:path w="534034" h="499745">
                  <a:moveTo>
                    <a:pt x="243712" y="243967"/>
                  </a:moveTo>
                  <a:lnTo>
                    <a:pt x="243712" y="278803"/>
                  </a:lnTo>
                </a:path>
                <a:path w="534034" h="499745">
                  <a:moveTo>
                    <a:pt x="290131" y="243967"/>
                  </a:moveTo>
                  <a:lnTo>
                    <a:pt x="290131" y="278803"/>
                  </a:lnTo>
                </a:path>
                <a:path w="534034" h="499745">
                  <a:moveTo>
                    <a:pt x="243712" y="302044"/>
                  </a:moveTo>
                  <a:lnTo>
                    <a:pt x="243712" y="336905"/>
                  </a:lnTo>
                </a:path>
                <a:path w="534034" h="499745">
                  <a:moveTo>
                    <a:pt x="290131" y="302044"/>
                  </a:moveTo>
                  <a:lnTo>
                    <a:pt x="290131" y="336905"/>
                  </a:lnTo>
                </a:path>
                <a:path w="534034" h="499745">
                  <a:moveTo>
                    <a:pt x="243712" y="360133"/>
                  </a:moveTo>
                  <a:lnTo>
                    <a:pt x="243712" y="394995"/>
                  </a:lnTo>
                </a:path>
                <a:path w="534034" h="499745">
                  <a:moveTo>
                    <a:pt x="290131" y="360133"/>
                  </a:moveTo>
                  <a:lnTo>
                    <a:pt x="290131" y="394995"/>
                  </a:lnTo>
                </a:path>
                <a:path w="534034" h="499745">
                  <a:moveTo>
                    <a:pt x="243712" y="418223"/>
                  </a:moveTo>
                  <a:lnTo>
                    <a:pt x="243712" y="453085"/>
                  </a:lnTo>
                </a:path>
                <a:path w="534034" h="499745">
                  <a:moveTo>
                    <a:pt x="290131" y="418223"/>
                  </a:moveTo>
                  <a:lnTo>
                    <a:pt x="290131" y="453085"/>
                  </a:lnTo>
                </a:path>
                <a:path w="534034" h="499745">
                  <a:moveTo>
                    <a:pt x="394588" y="209118"/>
                  </a:moveTo>
                  <a:lnTo>
                    <a:pt x="394588" y="243979"/>
                  </a:lnTo>
                </a:path>
                <a:path w="534034" h="499745">
                  <a:moveTo>
                    <a:pt x="441007" y="209118"/>
                  </a:moveTo>
                  <a:lnTo>
                    <a:pt x="441007" y="243979"/>
                  </a:lnTo>
                </a:path>
                <a:path w="534034" h="499745">
                  <a:moveTo>
                    <a:pt x="487438" y="209118"/>
                  </a:moveTo>
                  <a:lnTo>
                    <a:pt x="487438" y="243979"/>
                  </a:lnTo>
                </a:path>
                <a:path w="534034" h="499745">
                  <a:moveTo>
                    <a:pt x="394588" y="267195"/>
                  </a:moveTo>
                  <a:lnTo>
                    <a:pt x="394588" y="302056"/>
                  </a:lnTo>
                </a:path>
                <a:path w="534034" h="499745">
                  <a:moveTo>
                    <a:pt x="441007" y="267195"/>
                  </a:moveTo>
                  <a:lnTo>
                    <a:pt x="441007" y="302056"/>
                  </a:lnTo>
                </a:path>
                <a:path w="534034" h="499745">
                  <a:moveTo>
                    <a:pt x="487438" y="267195"/>
                  </a:moveTo>
                  <a:lnTo>
                    <a:pt x="487438" y="302056"/>
                  </a:lnTo>
                </a:path>
                <a:path w="534034" h="499745">
                  <a:moveTo>
                    <a:pt x="394588" y="325285"/>
                  </a:moveTo>
                  <a:lnTo>
                    <a:pt x="394588" y="360146"/>
                  </a:lnTo>
                </a:path>
                <a:path w="534034" h="499745">
                  <a:moveTo>
                    <a:pt x="441007" y="325285"/>
                  </a:moveTo>
                  <a:lnTo>
                    <a:pt x="441007" y="360146"/>
                  </a:lnTo>
                </a:path>
                <a:path w="534034" h="499745">
                  <a:moveTo>
                    <a:pt x="487438" y="325285"/>
                  </a:moveTo>
                  <a:lnTo>
                    <a:pt x="487438" y="360146"/>
                  </a:lnTo>
                </a:path>
                <a:path w="534034" h="499745">
                  <a:moveTo>
                    <a:pt x="394588" y="383374"/>
                  </a:moveTo>
                  <a:lnTo>
                    <a:pt x="394588" y="418236"/>
                  </a:lnTo>
                </a:path>
                <a:path w="534034" h="499745">
                  <a:moveTo>
                    <a:pt x="441007" y="383374"/>
                  </a:moveTo>
                  <a:lnTo>
                    <a:pt x="441007" y="418236"/>
                  </a:lnTo>
                </a:path>
                <a:path w="534034" h="499745">
                  <a:moveTo>
                    <a:pt x="487438" y="383374"/>
                  </a:moveTo>
                  <a:lnTo>
                    <a:pt x="487438" y="418236"/>
                  </a:lnTo>
                </a:path>
                <a:path w="534034" h="499745">
                  <a:moveTo>
                    <a:pt x="417804" y="499554"/>
                  </a:moveTo>
                  <a:lnTo>
                    <a:pt x="417804" y="453072"/>
                  </a:lnTo>
                  <a:lnTo>
                    <a:pt x="464235" y="453072"/>
                  </a:lnTo>
                  <a:lnTo>
                    <a:pt x="464235" y="499554"/>
                  </a:lnTo>
                </a:path>
                <a:path w="534034" h="499745">
                  <a:moveTo>
                    <a:pt x="185686" y="499554"/>
                  </a:moveTo>
                  <a:lnTo>
                    <a:pt x="185686" y="185877"/>
                  </a:lnTo>
                  <a:lnTo>
                    <a:pt x="0" y="92938"/>
                  </a:lnTo>
                  <a:lnTo>
                    <a:pt x="0" y="499554"/>
                  </a:lnTo>
                </a:path>
                <a:path w="534034" h="499745">
                  <a:moveTo>
                    <a:pt x="46431" y="209118"/>
                  </a:moveTo>
                  <a:lnTo>
                    <a:pt x="46431" y="243979"/>
                  </a:lnTo>
                </a:path>
                <a:path w="534034" h="499745">
                  <a:moveTo>
                    <a:pt x="92836" y="209118"/>
                  </a:moveTo>
                  <a:lnTo>
                    <a:pt x="92836" y="243979"/>
                  </a:lnTo>
                </a:path>
                <a:path w="534034" h="499745">
                  <a:moveTo>
                    <a:pt x="139268" y="209118"/>
                  </a:moveTo>
                  <a:lnTo>
                    <a:pt x="139268" y="243979"/>
                  </a:lnTo>
                </a:path>
                <a:path w="534034" h="499745">
                  <a:moveTo>
                    <a:pt x="46431" y="267195"/>
                  </a:moveTo>
                  <a:lnTo>
                    <a:pt x="46431" y="302056"/>
                  </a:lnTo>
                </a:path>
                <a:path w="534034" h="499745">
                  <a:moveTo>
                    <a:pt x="92836" y="267195"/>
                  </a:moveTo>
                  <a:lnTo>
                    <a:pt x="92836" y="302056"/>
                  </a:lnTo>
                </a:path>
                <a:path w="534034" h="499745">
                  <a:moveTo>
                    <a:pt x="139268" y="267195"/>
                  </a:moveTo>
                  <a:lnTo>
                    <a:pt x="139268" y="302056"/>
                  </a:lnTo>
                </a:path>
                <a:path w="534034" h="499745">
                  <a:moveTo>
                    <a:pt x="46431" y="325285"/>
                  </a:moveTo>
                  <a:lnTo>
                    <a:pt x="46431" y="360146"/>
                  </a:lnTo>
                </a:path>
                <a:path w="534034" h="499745">
                  <a:moveTo>
                    <a:pt x="92836" y="325285"/>
                  </a:moveTo>
                  <a:lnTo>
                    <a:pt x="92836" y="360146"/>
                  </a:lnTo>
                </a:path>
                <a:path w="534034" h="499745">
                  <a:moveTo>
                    <a:pt x="139268" y="325285"/>
                  </a:moveTo>
                  <a:lnTo>
                    <a:pt x="139268" y="360146"/>
                  </a:lnTo>
                </a:path>
                <a:path w="534034" h="499745">
                  <a:moveTo>
                    <a:pt x="46431" y="383374"/>
                  </a:moveTo>
                  <a:lnTo>
                    <a:pt x="46431" y="418236"/>
                  </a:lnTo>
                </a:path>
                <a:path w="534034" h="499745">
                  <a:moveTo>
                    <a:pt x="92836" y="383374"/>
                  </a:moveTo>
                  <a:lnTo>
                    <a:pt x="92836" y="418236"/>
                  </a:lnTo>
                </a:path>
                <a:path w="534034" h="499745">
                  <a:moveTo>
                    <a:pt x="139268" y="383374"/>
                  </a:moveTo>
                  <a:lnTo>
                    <a:pt x="139268" y="418236"/>
                  </a:lnTo>
                </a:path>
                <a:path w="534034" h="499745">
                  <a:moveTo>
                    <a:pt x="69634" y="499554"/>
                  </a:moveTo>
                  <a:lnTo>
                    <a:pt x="69634" y="453072"/>
                  </a:lnTo>
                  <a:lnTo>
                    <a:pt x="116052" y="453072"/>
                  </a:lnTo>
                  <a:lnTo>
                    <a:pt x="116052" y="499554"/>
                  </a:lnTo>
                </a:path>
              </a:pathLst>
            </a:custGeom>
            <a:ln w="12700">
              <a:solidFill>
                <a:srgbClr val="5BB2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191487" y="5185016"/>
              <a:ext cx="762635" cy="387985"/>
            </a:xfrm>
            <a:custGeom>
              <a:avLst/>
              <a:gdLst/>
              <a:ahLst/>
              <a:cxnLst/>
              <a:rect l="l" t="t" r="r" b="b"/>
              <a:pathLst>
                <a:path w="762634" h="387985">
                  <a:moveTo>
                    <a:pt x="60274" y="298475"/>
                  </a:moveTo>
                  <a:lnTo>
                    <a:pt x="39712" y="288874"/>
                  </a:lnTo>
                  <a:lnTo>
                    <a:pt x="30137" y="268287"/>
                  </a:lnTo>
                  <a:lnTo>
                    <a:pt x="20548" y="288874"/>
                  </a:lnTo>
                  <a:lnTo>
                    <a:pt x="0" y="298475"/>
                  </a:lnTo>
                  <a:lnTo>
                    <a:pt x="20548" y="308076"/>
                  </a:lnTo>
                  <a:lnTo>
                    <a:pt x="30137" y="328650"/>
                  </a:lnTo>
                  <a:lnTo>
                    <a:pt x="39712" y="308076"/>
                  </a:lnTo>
                  <a:lnTo>
                    <a:pt x="60274" y="298475"/>
                  </a:lnTo>
                  <a:close/>
                </a:path>
                <a:path w="762634" h="387985">
                  <a:moveTo>
                    <a:pt x="80124" y="367563"/>
                  </a:moveTo>
                  <a:lnTo>
                    <a:pt x="66586" y="361226"/>
                  </a:lnTo>
                  <a:lnTo>
                    <a:pt x="60274" y="347675"/>
                  </a:lnTo>
                  <a:lnTo>
                    <a:pt x="53949" y="361226"/>
                  </a:lnTo>
                  <a:lnTo>
                    <a:pt x="40424" y="367563"/>
                  </a:lnTo>
                  <a:lnTo>
                    <a:pt x="53949" y="373888"/>
                  </a:lnTo>
                  <a:lnTo>
                    <a:pt x="60274" y="387451"/>
                  </a:lnTo>
                  <a:lnTo>
                    <a:pt x="66586" y="373888"/>
                  </a:lnTo>
                  <a:lnTo>
                    <a:pt x="80124" y="367563"/>
                  </a:lnTo>
                  <a:close/>
                </a:path>
                <a:path w="762634" h="387985">
                  <a:moveTo>
                    <a:pt x="257467" y="78016"/>
                  </a:moveTo>
                  <a:lnTo>
                    <a:pt x="243916" y="71678"/>
                  </a:lnTo>
                  <a:lnTo>
                    <a:pt x="237591" y="58127"/>
                  </a:lnTo>
                  <a:lnTo>
                    <a:pt x="231279" y="71678"/>
                  </a:lnTo>
                  <a:lnTo>
                    <a:pt x="217741" y="78016"/>
                  </a:lnTo>
                  <a:lnTo>
                    <a:pt x="231279" y="84353"/>
                  </a:lnTo>
                  <a:lnTo>
                    <a:pt x="237591" y="97904"/>
                  </a:lnTo>
                  <a:lnTo>
                    <a:pt x="243916" y="84353"/>
                  </a:lnTo>
                  <a:lnTo>
                    <a:pt x="257467" y="78016"/>
                  </a:lnTo>
                  <a:close/>
                </a:path>
                <a:path w="762634" h="387985">
                  <a:moveTo>
                    <a:pt x="364058" y="19888"/>
                  </a:moveTo>
                  <a:lnTo>
                    <a:pt x="350532" y="13550"/>
                  </a:lnTo>
                  <a:lnTo>
                    <a:pt x="344208" y="0"/>
                  </a:lnTo>
                  <a:lnTo>
                    <a:pt x="337883" y="13550"/>
                  </a:lnTo>
                  <a:lnTo>
                    <a:pt x="324358" y="19888"/>
                  </a:lnTo>
                  <a:lnTo>
                    <a:pt x="337883" y="26212"/>
                  </a:lnTo>
                  <a:lnTo>
                    <a:pt x="344208" y="39776"/>
                  </a:lnTo>
                  <a:lnTo>
                    <a:pt x="350532" y="26212"/>
                  </a:lnTo>
                  <a:lnTo>
                    <a:pt x="364058" y="19888"/>
                  </a:lnTo>
                  <a:close/>
                </a:path>
                <a:path w="762634" h="387985">
                  <a:moveTo>
                    <a:pt x="675373" y="138760"/>
                  </a:moveTo>
                  <a:lnTo>
                    <a:pt x="661822" y="132422"/>
                  </a:lnTo>
                  <a:lnTo>
                    <a:pt x="655497" y="118872"/>
                  </a:lnTo>
                  <a:lnTo>
                    <a:pt x="649185" y="132422"/>
                  </a:lnTo>
                  <a:lnTo>
                    <a:pt x="635647" y="138760"/>
                  </a:lnTo>
                  <a:lnTo>
                    <a:pt x="649185" y="145097"/>
                  </a:lnTo>
                  <a:lnTo>
                    <a:pt x="655497" y="158648"/>
                  </a:lnTo>
                  <a:lnTo>
                    <a:pt x="661822" y="145097"/>
                  </a:lnTo>
                  <a:lnTo>
                    <a:pt x="675373" y="138760"/>
                  </a:lnTo>
                  <a:close/>
                </a:path>
                <a:path w="762634" h="387985">
                  <a:moveTo>
                    <a:pt x="762012" y="224993"/>
                  </a:moveTo>
                  <a:lnTo>
                    <a:pt x="741464" y="215392"/>
                  </a:lnTo>
                  <a:lnTo>
                    <a:pt x="731875" y="194805"/>
                  </a:lnTo>
                  <a:lnTo>
                    <a:pt x="722299" y="215392"/>
                  </a:lnTo>
                  <a:lnTo>
                    <a:pt x="701738" y="224993"/>
                  </a:lnTo>
                  <a:lnTo>
                    <a:pt x="722299" y="234607"/>
                  </a:lnTo>
                  <a:lnTo>
                    <a:pt x="731875" y="255168"/>
                  </a:lnTo>
                  <a:lnTo>
                    <a:pt x="741464" y="234607"/>
                  </a:lnTo>
                  <a:lnTo>
                    <a:pt x="762012" y="224993"/>
                  </a:lnTo>
                  <a:close/>
                </a:path>
              </a:pathLst>
            </a:custGeom>
            <a:solidFill>
              <a:srgbClr val="5BB2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5969227" y="5180076"/>
            <a:ext cx="482600" cy="563880"/>
            <a:chOff x="5969227" y="5180076"/>
            <a:chExt cx="482600" cy="563880"/>
          </a:xfrm>
        </p:grpSpPr>
        <p:sp>
          <p:nvSpPr>
            <p:cNvPr id="37" name="object 37"/>
            <p:cNvSpPr/>
            <p:nvPr/>
          </p:nvSpPr>
          <p:spPr>
            <a:xfrm>
              <a:off x="6175945" y="5357086"/>
              <a:ext cx="106680" cy="74295"/>
            </a:xfrm>
            <a:custGeom>
              <a:avLst/>
              <a:gdLst/>
              <a:ahLst/>
              <a:cxnLst/>
              <a:rect l="l" t="t" r="r" b="b"/>
              <a:pathLst>
                <a:path w="106679" h="74295">
                  <a:moveTo>
                    <a:pt x="0" y="0"/>
                  </a:moveTo>
                  <a:lnTo>
                    <a:pt x="106121" y="0"/>
                  </a:lnTo>
                </a:path>
                <a:path w="106679" h="74295">
                  <a:moveTo>
                    <a:pt x="0" y="73723"/>
                  </a:moveTo>
                  <a:lnTo>
                    <a:pt x="106121" y="73723"/>
                  </a:lnTo>
                </a:path>
                <a:path w="106679" h="74295">
                  <a:moveTo>
                    <a:pt x="0" y="35077"/>
                  </a:moveTo>
                  <a:lnTo>
                    <a:pt x="106121" y="35077"/>
                  </a:lnTo>
                </a:path>
              </a:pathLst>
            </a:custGeom>
            <a:ln w="12700">
              <a:solidFill>
                <a:srgbClr val="5BB2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232093" y="5180076"/>
              <a:ext cx="0" cy="46355"/>
            </a:xfrm>
            <a:custGeom>
              <a:avLst/>
              <a:gdLst/>
              <a:ahLst/>
              <a:cxnLst/>
              <a:rect l="l" t="t" r="r" b="b"/>
              <a:pathLst>
                <a:path h="46354">
                  <a:moveTo>
                    <a:pt x="0" y="0"/>
                  </a:moveTo>
                  <a:lnTo>
                    <a:pt x="0" y="46024"/>
                  </a:lnTo>
                </a:path>
              </a:pathLst>
            </a:custGeom>
            <a:ln w="12700">
              <a:solidFill>
                <a:srgbClr val="5BB2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113613" y="5262732"/>
              <a:ext cx="236854" cy="418465"/>
            </a:xfrm>
            <a:custGeom>
              <a:avLst/>
              <a:gdLst/>
              <a:ahLst/>
              <a:cxnLst/>
              <a:rect l="l" t="t" r="r" b="b"/>
              <a:pathLst>
                <a:path w="236854" h="418464">
                  <a:moveTo>
                    <a:pt x="0" y="417855"/>
                  </a:moveTo>
                  <a:lnTo>
                    <a:pt x="0" y="44538"/>
                  </a:lnTo>
                  <a:lnTo>
                    <a:pt x="236689" y="44538"/>
                  </a:lnTo>
                  <a:lnTo>
                    <a:pt x="236689" y="417855"/>
                  </a:lnTo>
                </a:path>
                <a:path w="236854" h="418464">
                  <a:moveTo>
                    <a:pt x="59029" y="43230"/>
                  </a:moveTo>
                  <a:lnTo>
                    <a:pt x="59029" y="0"/>
                  </a:lnTo>
                  <a:lnTo>
                    <a:pt x="177647" y="0"/>
                  </a:lnTo>
                  <a:lnTo>
                    <a:pt x="177647" y="43230"/>
                  </a:lnTo>
                </a:path>
              </a:pathLst>
            </a:custGeom>
            <a:ln w="12700">
              <a:solidFill>
                <a:srgbClr val="5BB2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197295" y="5224157"/>
              <a:ext cx="69850" cy="41910"/>
            </a:xfrm>
            <a:custGeom>
              <a:avLst/>
              <a:gdLst/>
              <a:ahLst/>
              <a:cxnLst/>
              <a:rect l="l" t="t" r="r" b="b"/>
              <a:pathLst>
                <a:path w="69850" h="41910">
                  <a:moveTo>
                    <a:pt x="69329" y="40805"/>
                  </a:moveTo>
                  <a:lnTo>
                    <a:pt x="69329" y="0"/>
                  </a:lnTo>
                  <a:lnTo>
                    <a:pt x="0" y="0"/>
                  </a:lnTo>
                  <a:lnTo>
                    <a:pt x="0" y="41884"/>
                  </a:lnTo>
                </a:path>
              </a:pathLst>
            </a:custGeom>
            <a:ln w="12700">
              <a:solidFill>
                <a:srgbClr val="5BB2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975577" y="5459671"/>
              <a:ext cx="469900" cy="220979"/>
            </a:xfrm>
            <a:custGeom>
              <a:avLst/>
              <a:gdLst/>
              <a:ahLst/>
              <a:cxnLst/>
              <a:rect l="l" t="t" r="r" b="b"/>
              <a:pathLst>
                <a:path w="469900" h="220979">
                  <a:moveTo>
                    <a:pt x="0" y="220916"/>
                  </a:moveTo>
                  <a:lnTo>
                    <a:pt x="0" y="0"/>
                  </a:lnTo>
                  <a:lnTo>
                    <a:pt x="138887" y="0"/>
                  </a:lnTo>
                </a:path>
                <a:path w="469900" h="220979">
                  <a:moveTo>
                    <a:pt x="92379" y="113728"/>
                  </a:moveTo>
                  <a:lnTo>
                    <a:pt x="92379" y="149402"/>
                  </a:lnTo>
                </a:path>
                <a:path w="469900" h="220979">
                  <a:moveTo>
                    <a:pt x="49644" y="113728"/>
                  </a:moveTo>
                  <a:lnTo>
                    <a:pt x="49644" y="149402"/>
                  </a:lnTo>
                </a:path>
                <a:path w="469900" h="220979">
                  <a:moveTo>
                    <a:pt x="92379" y="42545"/>
                  </a:moveTo>
                  <a:lnTo>
                    <a:pt x="92379" y="78219"/>
                  </a:lnTo>
                </a:path>
                <a:path w="469900" h="220979">
                  <a:moveTo>
                    <a:pt x="49644" y="42545"/>
                  </a:moveTo>
                  <a:lnTo>
                    <a:pt x="49644" y="78219"/>
                  </a:lnTo>
                </a:path>
                <a:path w="469900" h="220979">
                  <a:moveTo>
                    <a:pt x="92379" y="184861"/>
                  </a:moveTo>
                  <a:lnTo>
                    <a:pt x="92379" y="220535"/>
                  </a:lnTo>
                </a:path>
                <a:path w="469900" h="220979">
                  <a:moveTo>
                    <a:pt x="49644" y="184861"/>
                  </a:moveTo>
                  <a:lnTo>
                    <a:pt x="49644" y="220535"/>
                  </a:lnTo>
                </a:path>
                <a:path w="469900" h="220979">
                  <a:moveTo>
                    <a:pt x="469442" y="220916"/>
                  </a:moveTo>
                  <a:lnTo>
                    <a:pt x="469442" y="71831"/>
                  </a:lnTo>
                  <a:lnTo>
                    <a:pt x="374154" y="71831"/>
                  </a:lnTo>
                </a:path>
                <a:path w="469900" h="220979">
                  <a:moveTo>
                    <a:pt x="422859" y="113728"/>
                  </a:moveTo>
                  <a:lnTo>
                    <a:pt x="422859" y="149402"/>
                  </a:lnTo>
                </a:path>
                <a:path w="469900" h="220979">
                  <a:moveTo>
                    <a:pt x="422859" y="184861"/>
                  </a:moveTo>
                  <a:lnTo>
                    <a:pt x="422859" y="220535"/>
                  </a:lnTo>
                </a:path>
              </a:pathLst>
            </a:custGeom>
            <a:ln w="12700">
              <a:solidFill>
                <a:srgbClr val="5BB2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46400" y="5459567"/>
              <a:ext cx="171132" cy="284013"/>
            </a:xfrm>
            <a:prstGeom prst="rect">
              <a:avLst/>
            </a:prstGeom>
          </p:spPr>
        </p:pic>
      </p:grp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74800"/>
            <a:ext cx="10058400" cy="375285"/>
          </a:xfrm>
          <a:custGeom>
            <a:avLst/>
            <a:gdLst/>
            <a:ahLst/>
            <a:cxnLst/>
            <a:rect l="l" t="t" r="r" b="b"/>
            <a:pathLst>
              <a:path w="10058400" h="375285">
                <a:moveTo>
                  <a:pt x="10058400" y="0"/>
                </a:moveTo>
                <a:lnTo>
                  <a:pt x="0" y="0"/>
                </a:lnTo>
                <a:lnTo>
                  <a:pt x="0" y="374903"/>
                </a:lnTo>
                <a:lnTo>
                  <a:pt x="10058400" y="374903"/>
                </a:lnTo>
                <a:lnTo>
                  <a:pt x="10058400" y="0"/>
                </a:lnTo>
                <a:close/>
              </a:path>
            </a:pathLst>
          </a:custGeom>
          <a:solidFill>
            <a:srgbClr val="0647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213478"/>
            <a:ext cx="10058400" cy="375285"/>
          </a:xfrm>
          <a:custGeom>
            <a:avLst/>
            <a:gdLst/>
            <a:ahLst/>
            <a:cxnLst/>
            <a:rect l="l" t="t" r="r" b="b"/>
            <a:pathLst>
              <a:path w="10058400" h="375285">
                <a:moveTo>
                  <a:pt x="10058400" y="0"/>
                </a:moveTo>
                <a:lnTo>
                  <a:pt x="0" y="0"/>
                </a:lnTo>
                <a:lnTo>
                  <a:pt x="0" y="374904"/>
                </a:lnTo>
                <a:lnTo>
                  <a:pt x="10058400" y="374904"/>
                </a:lnTo>
                <a:lnTo>
                  <a:pt x="10058400" y="0"/>
                </a:lnTo>
                <a:close/>
              </a:path>
            </a:pathLst>
          </a:custGeom>
          <a:solidFill>
            <a:srgbClr val="0647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134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Benefits</a:t>
            </a:r>
            <a:r>
              <a:rPr spc="-70" dirty="0"/>
              <a:t> </a:t>
            </a:r>
            <a:r>
              <a:rPr dirty="0"/>
              <a:t>for</a:t>
            </a:r>
            <a:r>
              <a:rPr spc="-114" dirty="0"/>
              <a:t> </a:t>
            </a:r>
            <a:r>
              <a:rPr spc="-10" dirty="0"/>
              <a:t>Owners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4500" y="2145880"/>
            <a:ext cx="3966845" cy="114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0504">
              <a:lnSpc>
                <a:spcPct val="106100"/>
              </a:lnSpc>
              <a:spcBef>
                <a:spcPts val="100"/>
              </a:spcBef>
            </a:pPr>
            <a:r>
              <a:rPr sz="1100" i="1" spc="-10" dirty="0">
                <a:latin typeface="Calibri"/>
                <a:cs typeface="Calibri"/>
              </a:rPr>
              <a:t>Efficiency </a:t>
            </a:r>
            <a:r>
              <a:rPr sz="1100" i="1" dirty="0">
                <a:latin typeface="Calibri"/>
                <a:cs typeface="Calibri"/>
              </a:rPr>
              <a:t>projects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spc="-10" dirty="0">
                <a:latin typeface="Calibri"/>
                <a:cs typeface="Calibri"/>
              </a:rPr>
              <a:t>financed </a:t>
            </a:r>
            <a:r>
              <a:rPr sz="1100" i="1" dirty="0">
                <a:latin typeface="Calibri"/>
                <a:cs typeface="Calibri"/>
              </a:rPr>
              <a:t>by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traditional</a:t>
            </a:r>
            <a:r>
              <a:rPr sz="1100" i="1" spc="-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loans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or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through</a:t>
            </a:r>
            <a:r>
              <a:rPr sz="1100" i="1" spc="-10" dirty="0">
                <a:latin typeface="Calibri"/>
                <a:cs typeface="Calibri"/>
              </a:rPr>
              <a:t> equity </a:t>
            </a:r>
            <a:r>
              <a:rPr sz="1100" i="1" dirty="0">
                <a:latin typeface="Calibri"/>
                <a:cs typeface="Calibri"/>
              </a:rPr>
              <a:t>might</a:t>
            </a:r>
            <a:r>
              <a:rPr sz="1100" i="1" spc="-2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not</a:t>
            </a:r>
            <a:r>
              <a:rPr sz="1100" i="1" spc="-2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meet</a:t>
            </a:r>
            <a:r>
              <a:rPr sz="1100" i="1" spc="-2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internal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hurdle</a:t>
            </a:r>
            <a:r>
              <a:rPr sz="1100" i="1" spc="-2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rates</a:t>
            </a:r>
            <a:r>
              <a:rPr sz="1100" i="1" spc="-2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so</a:t>
            </a:r>
            <a:r>
              <a:rPr sz="1100" i="1" spc="-2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projects</a:t>
            </a:r>
            <a:r>
              <a:rPr sz="1100" i="1" spc="-2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are</a:t>
            </a:r>
            <a:r>
              <a:rPr sz="1100" i="1" spc="-25" dirty="0">
                <a:latin typeface="Calibri"/>
                <a:cs typeface="Calibri"/>
              </a:rPr>
              <a:t> </a:t>
            </a:r>
            <a:r>
              <a:rPr sz="1100" i="1" spc="-10" dirty="0">
                <a:latin typeface="Calibri"/>
                <a:cs typeface="Calibri"/>
              </a:rPr>
              <a:t>often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spc="-10" dirty="0">
                <a:latin typeface="Calibri"/>
                <a:cs typeface="Calibri"/>
              </a:rPr>
              <a:t>delayed indefinitely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Calibri"/>
              <a:cs typeface="Calibri"/>
            </a:endParaRPr>
          </a:p>
          <a:p>
            <a:pPr marL="381000" marR="5080" indent="-241300">
              <a:lnSpc>
                <a:spcPct val="102299"/>
              </a:lnSpc>
              <a:buClr>
                <a:srgbClr val="5BB292"/>
              </a:buClr>
              <a:buSzPct val="118181"/>
              <a:buChar char="•"/>
              <a:tabLst>
                <a:tab pos="380365" algn="l"/>
                <a:tab pos="381000" algn="l"/>
              </a:tabLst>
            </a:pPr>
            <a:r>
              <a:rPr sz="1650" spc="-30" baseline="2525" dirty="0">
                <a:latin typeface="Calibri"/>
                <a:cs typeface="Calibri"/>
              </a:rPr>
              <a:t>PACE </a:t>
            </a:r>
            <a:r>
              <a:rPr sz="1650" baseline="2525" dirty="0">
                <a:latin typeface="Calibri"/>
                <a:cs typeface="Calibri"/>
              </a:rPr>
              <a:t>provides</a:t>
            </a:r>
            <a:r>
              <a:rPr sz="1650" spc="-15" baseline="2525" dirty="0">
                <a:latin typeface="Calibri"/>
                <a:cs typeface="Calibri"/>
              </a:rPr>
              <a:t> </a:t>
            </a:r>
            <a:r>
              <a:rPr sz="1650" baseline="2525" dirty="0">
                <a:latin typeface="Calibri"/>
                <a:cs typeface="Calibri"/>
              </a:rPr>
              <a:t>100%,</a:t>
            </a:r>
            <a:r>
              <a:rPr sz="1650" spc="-22" baseline="2525" dirty="0">
                <a:latin typeface="Calibri"/>
                <a:cs typeface="Calibri"/>
              </a:rPr>
              <a:t> </a:t>
            </a:r>
            <a:r>
              <a:rPr sz="1650" spc="-15" baseline="2525" dirty="0">
                <a:latin typeface="Calibri"/>
                <a:cs typeface="Calibri"/>
              </a:rPr>
              <a:t>long-</a:t>
            </a:r>
            <a:r>
              <a:rPr sz="1650" baseline="2525" dirty="0">
                <a:latin typeface="Calibri"/>
                <a:cs typeface="Calibri"/>
              </a:rPr>
              <a:t>term</a:t>
            </a:r>
            <a:r>
              <a:rPr sz="1650" spc="-15" baseline="2525" dirty="0">
                <a:latin typeface="Calibri"/>
                <a:cs typeface="Calibri"/>
              </a:rPr>
              <a:t> financing</a:t>
            </a:r>
            <a:r>
              <a:rPr sz="1650" spc="-30" baseline="2525" dirty="0">
                <a:latin typeface="Calibri"/>
                <a:cs typeface="Calibri"/>
              </a:rPr>
              <a:t> </a:t>
            </a:r>
            <a:r>
              <a:rPr sz="1650" baseline="2525" dirty="0">
                <a:latin typeface="Calibri"/>
                <a:cs typeface="Calibri"/>
              </a:rPr>
              <a:t>of</a:t>
            </a:r>
            <a:r>
              <a:rPr sz="1650" spc="-22" baseline="2525" dirty="0">
                <a:latin typeface="Calibri"/>
                <a:cs typeface="Calibri"/>
              </a:rPr>
              <a:t> </a:t>
            </a:r>
            <a:r>
              <a:rPr sz="1650" baseline="2525" dirty="0">
                <a:latin typeface="Calibri"/>
                <a:cs typeface="Calibri"/>
              </a:rPr>
              <a:t>hard</a:t>
            </a:r>
            <a:r>
              <a:rPr sz="1650" spc="-30" baseline="2525" dirty="0">
                <a:latin typeface="Calibri"/>
                <a:cs typeface="Calibri"/>
              </a:rPr>
              <a:t> </a:t>
            </a:r>
            <a:r>
              <a:rPr sz="1650" baseline="2525" dirty="0">
                <a:latin typeface="Calibri"/>
                <a:cs typeface="Calibri"/>
              </a:rPr>
              <a:t>and</a:t>
            </a:r>
            <a:r>
              <a:rPr sz="1650" spc="-22" baseline="2525" dirty="0">
                <a:latin typeface="Calibri"/>
                <a:cs typeface="Calibri"/>
              </a:rPr>
              <a:t> </a:t>
            </a:r>
            <a:r>
              <a:rPr sz="1650" baseline="2525" dirty="0">
                <a:latin typeface="Calibri"/>
                <a:cs typeface="Calibri"/>
              </a:rPr>
              <a:t>soft</a:t>
            </a:r>
            <a:r>
              <a:rPr sz="1650" spc="-30" baseline="2525" dirty="0">
                <a:latin typeface="Calibri"/>
                <a:cs typeface="Calibri"/>
              </a:rPr>
              <a:t> </a:t>
            </a:r>
            <a:r>
              <a:rPr sz="1650" spc="-15" baseline="2525" dirty="0">
                <a:latin typeface="Calibri"/>
                <a:cs typeface="Calibri"/>
              </a:rPr>
              <a:t>costs </a:t>
            </a:r>
            <a:r>
              <a:rPr sz="1100" dirty="0">
                <a:latin typeface="Calibri"/>
                <a:cs typeface="Calibri"/>
              </a:rPr>
              <a:t>with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no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out-of-</a:t>
            </a:r>
            <a:r>
              <a:rPr sz="1100" spc="-10" dirty="0">
                <a:latin typeface="Calibri"/>
                <a:cs typeface="Calibri"/>
              </a:rPr>
              <a:t>pocket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expenses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2800" y="3387978"/>
            <a:ext cx="22231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Frees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up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operating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capital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budgets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1500" y="3274948"/>
            <a:ext cx="107950" cy="60960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300" dirty="0">
                <a:solidFill>
                  <a:srgbClr val="5BB292"/>
                </a:solidFill>
                <a:latin typeface="Calibri"/>
                <a:cs typeface="Calibri"/>
              </a:rPr>
              <a:t>•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300" dirty="0">
                <a:solidFill>
                  <a:srgbClr val="5BB292"/>
                </a:solidFill>
                <a:latin typeface="Calibri"/>
                <a:cs typeface="Calibri"/>
              </a:rPr>
              <a:t>•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2800" y="3680078"/>
            <a:ext cx="27406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Cash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flow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positive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from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Day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1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many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instances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50" y="4784547"/>
            <a:ext cx="3841115" cy="1624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sz="1100" i="1" dirty="0">
                <a:latin typeface="Calibri"/>
                <a:cs typeface="Calibri"/>
              </a:rPr>
              <a:t>Owners</a:t>
            </a:r>
            <a:r>
              <a:rPr sz="1100" i="1" spc="-4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are</a:t>
            </a:r>
            <a:r>
              <a:rPr sz="1100" i="1" spc="-3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typically</a:t>
            </a:r>
            <a:r>
              <a:rPr sz="1100" i="1" spc="-3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hesitant</a:t>
            </a:r>
            <a:r>
              <a:rPr sz="1100" i="1" spc="-2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to</a:t>
            </a:r>
            <a:r>
              <a:rPr sz="1100" i="1" spc="-3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invest</a:t>
            </a:r>
            <a:r>
              <a:rPr sz="1100" i="1" spc="-2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in</a:t>
            </a:r>
            <a:r>
              <a:rPr sz="1100" i="1" spc="-3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long</a:t>
            </a:r>
            <a:r>
              <a:rPr sz="1100" i="1" spc="-3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payback</a:t>
            </a:r>
            <a:r>
              <a:rPr sz="1100" i="1" spc="-25" dirty="0">
                <a:latin typeface="Calibri"/>
                <a:cs typeface="Calibri"/>
              </a:rPr>
              <a:t> </a:t>
            </a:r>
            <a:r>
              <a:rPr sz="1100" i="1" spc="-10" dirty="0">
                <a:latin typeface="Calibri"/>
                <a:cs typeface="Calibri"/>
              </a:rPr>
              <a:t>efficiency </a:t>
            </a:r>
            <a:r>
              <a:rPr sz="1100" i="1" dirty="0">
                <a:latin typeface="Calibri"/>
                <a:cs typeface="Calibri"/>
              </a:rPr>
              <a:t>measures</a:t>
            </a:r>
            <a:r>
              <a:rPr sz="1100" i="1" spc="-3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if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it</a:t>
            </a:r>
            <a:r>
              <a:rPr sz="1100" i="1" spc="-2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is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possible</a:t>
            </a:r>
            <a:r>
              <a:rPr sz="1100" i="1" spc="-2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they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will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sell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the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building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before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spc="-10" dirty="0">
                <a:latin typeface="Calibri"/>
                <a:cs typeface="Calibri"/>
              </a:rPr>
              <a:t>recovering </a:t>
            </a:r>
            <a:r>
              <a:rPr sz="1100" i="1" dirty="0">
                <a:latin typeface="Calibri"/>
                <a:cs typeface="Calibri"/>
              </a:rPr>
              <a:t>their </a:t>
            </a:r>
            <a:r>
              <a:rPr sz="1100" i="1" spc="-10" dirty="0">
                <a:latin typeface="Calibri"/>
                <a:cs typeface="Calibri"/>
              </a:rPr>
              <a:t>investment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Calibri"/>
              <a:cs typeface="Calibri"/>
            </a:endParaRPr>
          </a:p>
          <a:p>
            <a:pPr marL="380365" marR="6350" indent="-241300">
              <a:lnSpc>
                <a:spcPct val="104200"/>
              </a:lnSpc>
              <a:buClr>
                <a:srgbClr val="5BB292"/>
              </a:buClr>
              <a:buSzPct val="118181"/>
              <a:buChar char="•"/>
              <a:tabLst>
                <a:tab pos="380365" algn="l"/>
                <a:tab pos="381000" algn="l"/>
              </a:tabLst>
            </a:pPr>
            <a:r>
              <a:rPr sz="1650" spc="-30" baseline="2525" dirty="0">
                <a:latin typeface="Calibri"/>
                <a:cs typeface="Calibri"/>
              </a:rPr>
              <a:t>PACE </a:t>
            </a:r>
            <a:r>
              <a:rPr sz="1650" baseline="2525" dirty="0">
                <a:latin typeface="Calibri"/>
                <a:cs typeface="Calibri"/>
              </a:rPr>
              <a:t>liens</a:t>
            </a:r>
            <a:r>
              <a:rPr sz="1650" spc="-30" baseline="2525" dirty="0">
                <a:latin typeface="Calibri"/>
                <a:cs typeface="Calibri"/>
              </a:rPr>
              <a:t> </a:t>
            </a:r>
            <a:r>
              <a:rPr sz="1650" spc="-15" baseline="2525" dirty="0">
                <a:latin typeface="Calibri"/>
                <a:cs typeface="Calibri"/>
              </a:rPr>
              <a:t>attach</a:t>
            </a:r>
            <a:r>
              <a:rPr sz="1650" spc="-22" baseline="2525" dirty="0">
                <a:latin typeface="Calibri"/>
                <a:cs typeface="Calibri"/>
              </a:rPr>
              <a:t> </a:t>
            </a:r>
            <a:r>
              <a:rPr sz="1650" baseline="2525" dirty="0">
                <a:latin typeface="Calibri"/>
                <a:cs typeface="Calibri"/>
              </a:rPr>
              <a:t>to</a:t>
            </a:r>
            <a:r>
              <a:rPr sz="1650" spc="-30" baseline="2525" dirty="0">
                <a:latin typeface="Calibri"/>
                <a:cs typeface="Calibri"/>
              </a:rPr>
              <a:t> </a:t>
            </a:r>
            <a:r>
              <a:rPr sz="1650" baseline="2525" dirty="0">
                <a:latin typeface="Calibri"/>
                <a:cs typeface="Calibri"/>
              </a:rPr>
              <a:t>the</a:t>
            </a:r>
            <a:r>
              <a:rPr sz="1650" spc="-15" baseline="2525" dirty="0">
                <a:latin typeface="Calibri"/>
                <a:cs typeface="Calibri"/>
              </a:rPr>
              <a:t> </a:t>
            </a:r>
            <a:r>
              <a:rPr sz="1650" baseline="2525" dirty="0">
                <a:latin typeface="Calibri"/>
                <a:cs typeface="Calibri"/>
              </a:rPr>
              <a:t>property</a:t>
            </a:r>
            <a:r>
              <a:rPr sz="1650" spc="-30" baseline="2525" dirty="0">
                <a:latin typeface="Calibri"/>
                <a:cs typeface="Calibri"/>
              </a:rPr>
              <a:t> </a:t>
            </a:r>
            <a:r>
              <a:rPr sz="1650" baseline="2525" dirty="0">
                <a:latin typeface="Calibri"/>
                <a:cs typeface="Calibri"/>
              </a:rPr>
              <a:t>and</a:t>
            </a:r>
            <a:r>
              <a:rPr sz="1650" spc="-30" baseline="2525" dirty="0">
                <a:latin typeface="Calibri"/>
                <a:cs typeface="Calibri"/>
              </a:rPr>
              <a:t> </a:t>
            </a:r>
            <a:r>
              <a:rPr sz="1650" baseline="2525" dirty="0">
                <a:latin typeface="Calibri"/>
                <a:cs typeface="Calibri"/>
              </a:rPr>
              <a:t>“run</a:t>
            </a:r>
            <a:r>
              <a:rPr sz="1650" spc="-22" baseline="2525" dirty="0">
                <a:latin typeface="Calibri"/>
                <a:cs typeface="Calibri"/>
              </a:rPr>
              <a:t> </a:t>
            </a:r>
            <a:r>
              <a:rPr sz="1650" baseline="2525" dirty="0">
                <a:latin typeface="Calibri"/>
                <a:cs typeface="Calibri"/>
              </a:rPr>
              <a:t>with</a:t>
            </a:r>
            <a:r>
              <a:rPr sz="1650" spc="-22" baseline="2525" dirty="0">
                <a:latin typeface="Calibri"/>
                <a:cs typeface="Calibri"/>
              </a:rPr>
              <a:t> </a:t>
            </a:r>
            <a:r>
              <a:rPr sz="1650" baseline="2525" dirty="0">
                <a:latin typeface="Calibri"/>
                <a:cs typeface="Calibri"/>
              </a:rPr>
              <a:t>the</a:t>
            </a:r>
            <a:r>
              <a:rPr sz="1650" spc="-15" baseline="2525" dirty="0">
                <a:latin typeface="Calibri"/>
                <a:cs typeface="Calibri"/>
              </a:rPr>
              <a:t> land”, </a:t>
            </a:r>
            <a:r>
              <a:rPr sz="1100" spc="-10" dirty="0">
                <a:latin typeface="Calibri"/>
                <a:cs typeface="Calibri"/>
              </a:rPr>
              <a:t>automatically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transferring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from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one owner to the next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so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the </a:t>
            </a:r>
            <a:r>
              <a:rPr sz="1100" dirty="0">
                <a:latin typeface="Calibri"/>
                <a:cs typeface="Calibri"/>
              </a:rPr>
              <a:t>building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owner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only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“pays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for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what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he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uses”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5BB292"/>
              </a:buClr>
              <a:buFont typeface="Calibri"/>
              <a:buChar char="•"/>
            </a:pPr>
            <a:endParaRPr sz="700">
              <a:latin typeface="Calibri"/>
              <a:cs typeface="Calibri"/>
            </a:endParaRPr>
          </a:p>
          <a:p>
            <a:pPr marL="380365" indent="-241935">
              <a:lnSpc>
                <a:spcPct val="100000"/>
              </a:lnSpc>
              <a:buClr>
                <a:srgbClr val="5BB292"/>
              </a:buClr>
              <a:buSzPct val="118181"/>
              <a:buChar char="•"/>
              <a:tabLst>
                <a:tab pos="380365" algn="l"/>
                <a:tab pos="381000" algn="l"/>
              </a:tabLst>
            </a:pPr>
            <a:r>
              <a:rPr sz="1650" baseline="2525" dirty="0">
                <a:latin typeface="Calibri"/>
                <a:cs typeface="Calibri"/>
              </a:rPr>
              <a:t>Underwriting</a:t>
            </a:r>
            <a:r>
              <a:rPr sz="1650" spc="-30" baseline="2525" dirty="0">
                <a:latin typeface="Calibri"/>
                <a:cs typeface="Calibri"/>
              </a:rPr>
              <a:t> </a:t>
            </a:r>
            <a:r>
              <a:rPr sz="1650" baseline="2525" dirty="0">
                <a:latin typeface="Calibri"/>
                <a:cs typeface="Calibri"/>
              </a:rPr>
              <a:t>based</a:t>
            </a:r>
            <a:r>
              <a:rPr sz="1650" spc="-37" baseline="2525" dirty="0">
                <a:latin typeface="Calibri"/>
                <a:cs typeface="Calibri"/>
              </a:rPr>
              <a:t> </a:t>
            </a:r>
            <a:r>
              <a:rPr sz="1650" baseline="2525" dirty="0">
                <a:latin typeface="Calibri"/>
                <a:cs typeface="Calibri"/>
              </a:rPr>
              <a:t>primarily</a:t>
            </a:r>
            <a:r>
              <a:rPr sz="1650" spc="-30" baseline="2525" dirty="0">
                <a:latin typeface="Calibri"/>
                <a:cs typeface="Calibri"/>
              </a:rPr>
              <a:t> </a:t>
            </a:r>
            <a:r>
              <a:rPr sz="1650" baseline="2525" dirty="0">
                <a:latin typeface="Calibri"/>
                <a:cs typeface="Calibri"/>
              </a:rPr>
              <a:t>on</a:t>
            </a:r>
            <a:r>
              <a:rPr sz="1650" spc="-37" baseline="2525" dirty="0">
                <a:latin typeface="Calibri"/>
                <a:cs typeface="Calibri"/>
              </a:rPr>
              <a:t> </a:t>
            </a:r>
            <a:r>
              <a:rPr sz="1650" baseline="2525" dirty="0">
                <a:latin typeface="Calibri"/>
                <a:cs typeface="Calibri"/>
              </a:rPr>
              <a:t>the</a:t>
            </a:r>
            <a:r>
              <a:rPr sz="1650" spc="-30" baseline="2525" dirty="0">
                <a:latin typeface="Calibri"/>
                <a:cs typeface="Calibri"/>
              </a:rPr>
              <a:t> </a:t>
            </a:r>
            <a:r>
              <a:rPr sz="1650" spc="-15" baseline="2525" dirty="0">
                <a:latin typeface="Calibri"/>
                <a:cs typeface="Calibri"/>
              </a:rPr>
              <a:t>property</a:t>
            </a:r>
            <a:endParaRPr sz="1650" baseline="2525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88025" y="2145893"/>
            <a:ext cx="398081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sz="1100" i="1" dirty="0">
                <a:latin typeface="Calibri"/>
                <a:cs typeface="Calibri"/>
              </a:rPr>
              <a:t>Most</a:t>
            </a:r>
            <a:r>
              <a:rPr sz="1100" i="1" spc="-1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traditional</a:t>
            </a:r>
            <a:r>
              <a:rPr sz="1100" i="1" spc="-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forms</a:t>
            </a:r>
            <a:r>
              <a:rPr sz="1100" i="1" spc="-1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of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spc="-10" dirty="0">
                <a:latin typeface="Calibri"/>
                <a:cs typeface="Calibri"/>
              </a:rPr>
              <a:t>financing </a:t>
            </a:r>
            <a:r>
              <a:rPr sz="1100" i="1" dirty="0">
                <a:latin typeface="Calibri"/>
                <a:cs typeface="Calibri"/>
              </a:rPr>
              <a:t>and</a:t>
            </a:r>
            <a:r>
              <a:rPr sz="1100" i="1" spc="-1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energy</a:t>
            </a:r>
            <a:r>
              <a:rPr sz="1100" i="1" spc="-10" dirty="0">
                <a:latin typeface="Calibri"/>
                <a:cs typeface="Calibri"/>
              </a:rPr>
              <a:t> performance</a:t>
            </a:r>
            <a:r>
              <a:rPr sz="1100" i="1" spc="-5" dirty="0">
                <a:latin typeface="Calibri"/>
                <a:cs typeface="Calibri"/>
              </a:rPr>
              <a:t> </a:t>
            </a:r>
            <a:r>
              <a:rPr sz="1100" i="1" spc="-10" dirty="0">
                <a:latin typeface="Calibri"/>
                <a:cs typeface="Calibri"/>
              </a:rPr>
              <a:t>contracts </a:t>
            </a:r>
            <a:r>
              <a:rPr sz="1100" i="1" dirty="0">
                <a:latin typeface="Calibri"/>
                <a:cs typeface="Calibri"/>
              </a:rPr>
              <a:t>are</a:t>
            </a:r>
            <a:r>
              <a:rPr sz="1100" i="1" spc="-3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recourse</a:t>
            </a:r>
            <a:r>
              <a:rPr sz="1100" i="1" spc="-2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to</a:t>
            </a:r>
            <a:r>
              <a:rPr sz="1100" i="1" spc="-2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the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owner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and</a:t>
            </a:r>
            <a:r>
              <a:rPr sz="1100" i="1" spc="-2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accelerate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upon</a:t>
            </a:r>
            <a:r>
              <a:rPr sz="1100" i="1" spc="-2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sale</a:t>
            </a:r>
            <a:r>
              <a:rPr sz="1100" i="1" spc="-2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or</a:t>
            </a:r>
            <a:r>
              <a:rPr sz="1100" i="1" spc="-20" dirty="0">
                <a:latin typeface="Calibri"/>
                <a:cs typeface="Calibri"/>
              </a:rPr>
              <a:t> </a:t>
            </a:r>
            <a:r>
              <a:rPr sz="1100" i="1" spc="-10" dirty="0">
                <a:latin typeface="Calibri"/>
                <a:cs typeface="Calibri"/>
              </a:rPr>
              <a:t>foreclosure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88025" y="4784547"/>
            <a:ext cx="399669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sz="1100" i="1" dirty="0">
                <a:latin typeface="Calibri"/>
                <a:cs typeface="Calibri"/>
              </a:rPr>
              <a:t>Capital</a:t>
            </a:r>
            <a:r>
              <a:rPr sz="1100" i="1" spc="-3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constrained</a:t>
            </a:r>
            <a:r>
              <a:rPr sz="1100" i="1" spc="-2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property</a:t>
            </a:r>
            <a:r>
              <a:rPr sz="1100" i="1" spc="-3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owners</a:t>
            </a:r>
            <a:r>
              <a:rPr sz="1100" i="1" spc="-2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may</a:t>
            </a:r>
            <a:r>
              <a:rPr sz="1100" i="1" spc="-2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not</a:t>
            </a:r>
            <a:r>
              <a:rPr sz="1100" i="1" spc="-3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have</a:t>
            </a:r>
            <a:r>
              <a:rPr sz="1100" i="1" spc="-3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budgetary</a:t>
            </a:r>
            <a:r>
              <a:rPr sz="1100" i="1" spc="-25" dirty="0">
                <a:latin typeface="Calibri"/>
                <a:cs typeface="Calibri"/>
              </a:rPr>
              <a:t> </a:t>
            </a:r>
            <a:r>
              <a:rPr sz="1100" i="1" spc="-10" dirty="0">
                <a:latin typeface="Calibri"/>
                <a:cs typeface="Calibri"/>
              </a:rPr>
              <a:t>capacity </a:t>
            </a:r>
            <a:r>
              <a:rPr sz="1100" i="1" dirty="0">
                <a:latin typeface="Calibri"/>
                <a:cs typeface="Calibri"/>
              </a:rPr>
              <a:t>for</a:t>
            </a:r>
            <a:r>
              <a:rPr sz="1100" i="1" spc="-3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efficiency</a:t>
            </a:r>
            <a:r>
              <a:rPr sz="1100" i="1" spc="-2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projects</a:t>
            </a:r>
            <a:r>
              <a:rPr sz="1100" i="1" spc="-3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with</a:t>
            </a:r>
            <a:r>
              <a:rPr sz="1100" i="1" spc="-2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long</a:t>
            </a:r>
            <a:r>
              <a:rPr sz="1100" i="1" spc="-3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payback</a:t>
            </a:r>
            <a:r>
              <a:rPr sz="1100" i="1" spc="-30" dirty="0">
                <a:latin typeface="Calibri"/>
                <a:cs typeface="Calibri"/>
              </a:rPr>
              <a:t> </a:t>
            </a:r>
            <a:r>
              <a:rPr sz="1100" i="1" spc="-10" dirty="0">
                <a:latin typeface="Calibri"/>
                <a:cs typeface="Calibri"/>
              </a:rPr>
              <a:t>periods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16075" y="1629409"/>
            <a:ext cx="18834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95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400" b="1" spc="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140" dirty="0">
                <a:solidFill>
                  <a:srgbClr val="FFFFFF"/>
                </a:solidFill>
                <a:latin typeface="Calibri"/>
                <a:cs typeface="Calibri"/>
              </a:rPr>
              <a:t>UPFR</a:t>
            </a:r>
            <a:r>
              <a:rPr sz="1400" b="1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125" dirty="0">
                <a:solidFill>
                  <a:srgbClr val="FFFFFF"/>
                </a:solidFill>
                <a:latin typeface="Calibri"/>
                <a:cs typeface="Calibri"/>
              </a:rPr>
              <a:t>ONT</a:t>
            </a:r>
            <a:r>
              <a:rPr sz="1400" b="1" spc="3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95" dirty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sz="1400" b="1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4278" y="4264405"/>
            <a:ext cx="363092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70" dirty="0">
                <a:solidFill>
                  <a:srgbClr val="FFFFFF"/>
                </a:solidFill>
                <a:latin typeface="Calibri"/>
                <a:cs typeface="Calibri"/>
              </a:rPr>
              <a:t>TRANSFERABLE</a:t>
            </a:r>
            <a:r>
              <a:rPr sz="1400" b="1" spc="3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135" dirty="0">
                <a:solidFill>
                  <a:srgbClr val="FFFFFF"/>
                </a:solidFill>
                <a:latin typeface="Calibri"/>
                <a:cs typeface="Calibri"/>
              </a:rPr>
              <a:t>PAYMENT</a:t>
            </a:r>
            <a:r>
              <a:rPr sz="1400" b="1" spc="3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150" dirty="0">
                <a:solidFill>
                  <a:srgbClr val="FFFFFF"/>
                </a:solidFill>
                <a:latin typeface="Calibri"/>
                <a:cs typeface="Calibri"/>
              </a:rPr>
              <a:t>OBLIG</a:t>
            </a:r>
            <a:r>
              <a:rPr sz="14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120" dirty="0">
                <a:solidFill>
                  <a:srgbClr val="FFFFFF"/>
                </a:solidFill>
                <a:latin typeface="Calibri"/>
                <a:cs typeface="Calibri"/>
              </a:rPr>
              <a:t>ATION 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49239" y="1629409"/>
            <a:ext cx="35280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35" dirty="0">
                <a:solidFill>
                  <a:srgbClr val="FFFFFF"/>
                </a:solidFill>
                <a:latin typeface="Calibri"/>
                <a:cs typeface="Calibri"/>
              </a:rPr>
              <a:t>NON-</a:t>
            </a:r>
            <a:r>
              <a:rPr sz="1400" b="1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120" dirty="0">
                <a:solidFill>
                  <a:srgbClr val="FFFFFF"/>
                </a:solidFill>
                <a:latin typeface="Calibri"/>
                <a:cs typeface="Calibri"/>
              </a:rPr>
              <a:t>REC</a:t>
            </a:r>
            <a:r>
              <a:rPr sz="1400" b="1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125" dirty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sz="1400" b="1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120" dirty="0">
                <a:solidFill>
                  <a:srgbClr val="FFFFFF"/>
                </a:solidFill>
                <a:latin typeface="Calibri"/>
                <a:cs typeface="Calibri"/>
              </a:rPr>
              <a:t>SE,</a:t>
            </a:r>
            <a:r>
              <a:rPr sz="1400" b="1" spc="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135" dirty="0">
                <a:solidFill>
                  <a:srgbClr val="FFFFFF"/>
                </a:solidFill>
                <a:latin typeface="Calibri"/>
                <a:cs typeface="Calibri"/>
              </a:rPr>
              <a:t>NON-</a:t>
            </a:r>
            <a:r>
              <a:rPr sz="1400" b="1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155" dirty="0">
                <a:solidFill>
                  <a:srgbClr val="FFFFFF"/>
                </a:solidFill>
                <a:latin typeface="Calibri"/>
                <a:cs typeface="Calibri"/>
              </a:rPr>
              <a:t>CCELER</a:t>
            </a:r>
            <a:r>
              <a:rPr sz="14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120" dirty="0">
                <a:solidFill>
                  <a:srgbClr val="FFFFFF"/>
                </a:solidFill>
                <a:latin typeface="Calibri"/>
                <a:cs typeface="Calibri"/>
              </a:rPr>
              <a:t>ATING 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15025" y="4264405"/>
            <a:ext cx="33966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60" dirty="0">
                <a:solidFill>
                  <a:srgbClr val="FFFFFF"/>
                </a:solidFill>
                <a:latin typeface="Calibri"/>
                <a:cs typeface="Calibri"/>
              </a:rPr>
              <a:t>IMMEDI</a:t>
            </a:r>
            <a:r>
              <a:rPr sz="1400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90" dirty="0">
                <a:solidFill>
                  <a:srgbClr val="FFFFFF"/>
                </a:solidFill>
                <a:latin typeface="Calibri"/>
                <a:cs typeface="Calibri"/>
              </a:rPr>
              <a:t>ATE</a:t>
            </a:r>
            <a:r>
              <a:rPr sz="14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LY</a:t>
            </a:r>
            <a:r>
              <a:rPr sz="1400" b="1" spc="3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140" dirty="0">
                <a:solidFill>
                  <a:srgbClr val="FFFFFF"/>
                </a:solidFill>
                <a:latin typeface="Calibri"/>
                <a:cs typeface="Calibri"/>
              </a:rPr>
              <a:t>CASH</a:t>
            </a:r>
            <a:r>
              <a:rPr sz="1400" b="1" spc="3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114" dirty="0">
                <a:solidFill>
                  <a:srgbClr val="FFFFFF"/>
                </a:solidFill>
                <a:latin typeface="Calibri"/>
                <a:cs typeface="Calibri"/>
              </a:rPr>
              <a:t>FLO</a:t>
            </a:r>
            <a:r>
              <a:rPr sz="1400" b="1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400" b="1" spc="3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155" dirty="0">
                <a:solidFill>
                  <a:srgbClr val="FFFFFF"/>
                </a:solidFill>
                <a:latin typeface="Calibri"/>
                <a:cs typeface="Calibri"/>
              </a:rPr>
              <a:t>POSITIVE 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029200" y="1574800"/>
            <a:ext cx="0" cy="5612765"/>
          </a:xfrm>
          <a:custGeom>
            <a:avLst/>
            <a:gdLst/>
            <a:ahLst/>
            <a:cxnLst/>
            <a:rect l="l" t="t" r="r" b="b"/>
            <a:pathLst>
              <a:path h="5612765">
                <a:moveTo>
                  <a:pt x="0" y="0"/>
                </a:moveTo>
                <a:lnTo>
                  <a:pt x="0" y="5612384"/>
                </a:lnTo>
              </a:path>
            </a:pathLst>
          </a:custGeom>
          <a:ln w="12700">
            <a:solidFill>
              <a:srgbClr val="8C9E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715000" y="2820289"/>
            <a:ext cx="107950" cy="60960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300" dirty="0">
                <a:solidFill>
                  <a:srgbClr val="5BB292"/>
                </a:solidFill>
                <a:latin typeface="Calibri"/>
                <a:cs typeface="Calibri"/>
              </a:rPr>
              <a:t>•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300" dirty="0">
                <a:solidFill>
                  <a:srgbClr val="5BB292"/>
                </a:solidFill>
                <a:latin typeface="Calibri"/>
                <a:cs typeface="Calibri"/>
              </a:rPr>
              <a:t>•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18" name="object 18"/>
          <p:cNvSpPr txBox="1"/>
          <p:nvPr/>
        </p:nvSpPr>
        <p:spPr>
          <a:xfrm>
            <a:off x="5956300" y="2933319"/>
            <a:ext cx="3524250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latin typeface="Calibri"/>
                <a:cs typeface="Calibri"/>
              </a:rPr>
              <a:t>PACE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is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non-recourse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after</a:t>
            </a:r>
            <a:r>
              <a:rPr sz="1100" spc="-10" dirty="0">
                <a:latin typeface="Calibri"/>
                <a:cs typeface="Calibri"/>
              </a:rPr>
              <a:t> completion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06100"/>
              </a:lnSpc>
              <a:spcBef>
                <a:spcPts val="900"/>
              </a:spcBef>
            </a:pPr>
            <a:r>
              <a:rPr sz="1100" dirty="0">
                <a:latin typeface="Calibri"/>
                <a:cs typeface="Calibri"/>
              </a:rPr>
              <a:t>Interest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rate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payments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are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fixed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over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10-30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year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term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under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no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circumstance,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even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default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or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bankruptcy,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can </a:t>
            </a:r>
            <a:r>
              <a:rPr sz="1100" dirty="0">
                <a:latin typeface="Calibri"/>
                <a:cs typeface="Calibri"/>
              </a:rPr>
              <a:t>they</a:t>
            </a:r>
            <a:r>
              <a:rPr sz="1100" spc="-10" dirty="0">
                <a:latin typeface="Calibri"/>
                <a:cs typeface="Calibri"/>
              </a:rPr>
              <a:t> accelerate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15000" y="5559425"/>
            <a:ext cx="3766185" cy="148272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54000" marR="55880" indent="-241300">
              <a:lnSpc>
                <a:spcPct val="104200"/>
              </a:lnSpc>
              <a:spcBef>
                <a:spcPts val="45"/>
              </a:spcBef>
              <a:buClr>
                <a:srgbClr val="5BB292"/>
              </a:buClr>
              <a:buSzPct val="118181"/>
              <a:buChar char="•"/>
              <a:tabLst>
                <a:tab pos="253365" algn="l"/>
                <a:tab pos="254000" algn="l"/>
              </a:tabLst>
            </a:pPr>
            <a:r>
              <a:rPr sz="1650" baseline="2525" dirty="0">
                <a:latin typeface="Calibri"/>
                <a:cs typeface="Calibri"/>
              </a:rPr>
              <a:t>Long</a:t>
            </a:r>
            <a:r>
              <a:rPr sz="1650" spc="-52" baseline="2525" dirty="0">
                <a:latin typeface="Calibri"/>
                <a:cs typeface="Calibri"/>
              </a:rPr>
              <a:t> </a:t>
            </a:r>
            <a:r>
              <a:rPr sz="1650" baseline="2525" dirty="0">
                <a:latin typeface="Calibri"/>
                <a:cs typeface="Calibri"/>
              </a:rPr>
              <a:t>repayment</a:t>
            </a:r>
            <a:r>
              <a:rPr sz="1650" spc="-22" baseline="2525" dirty="0">
                <a:latin typeface="Calibri"/>
                <a:cs typeface="Calibri"/>
              </a:rPr>
              <a:t> </a:t>
            </a:r>
            <a:r>
              <a:rPr sz="1650" baseline="2525" dirty="0">
                <a:latin typeface="Calibri"/>
                <a:cs typeface="Calibri"/>
              </a:rPr>
              <a:t>periods</a:t>
            </a:r>
            <a:r>
              <a:rPr sz="1650" spc="-37" baseline="2525" dirty="0">
                <a:latin typeface="Calibri"/>
                <a:cs typeface="Calibri"/>
              </a:rPr>
              <a:t> </a:t>
            </a:r>
            <a:r>
              <a:rPr sz="1650" spc="-15" baseline="2525" dirty="0">
                <a:latin typeface="Calibri"/>
                <a:cs typeface="Calibri"/>
              </a:rPr>
              <a:t>(10-</a:t>
            </a:r>
            <a:r>
              <a:rPr sz="1650" baseline="2525" dirty="0">
                <a:latin typeface="Calibri"/>
                <a:cs typeface="Calibri"/>
              </a:rPr>
              <a:t>30</a:t>
            </a:r>
            <a:r>
              <a:rPr sz="1650" spc="-30" baseline="2525" dirty="0">
                <a:latin typeface="Calibri"/>
                <a:cs typeface="Calibri"/>
              </a:rPr>
              <a:t> </a:t>
            </a:r>
            <a:r>
              <a:rPr sz="1650" baseline="2525" dirty="0">
                <a:latin typeface="Calibri"/>
                <a:cs typeface="Calibri"/>
              </a:rPr>
              <a:t>years)</a:t>
            </a:r>
            <a:r>
              <a:rPr sz="1650" spc="-37" baseline="2525" dirty="0">
                <a:latin typeface="Calibri"/>
                <a:cs typeface="Calibri"/>
              </a:rPr>
              <a:t> </a:t>
            </a:r>
            <a:r>
              <a:rPr sz="1650" baseline="2525" dirty="0">
                <a:latin typeface="Calibri"/>
                <a:cs typeface="Calibri"/>
              </a:rPr>
              <a:t>mean</a:t>
            </a:r>
            <a:r>
              <a:rPr sz="1650" spc="-22" baseline="2525" dirty="0">
                <a:latin typeface="Calibri"/>
                <a:cs typeface="Calibri"/>
              </a:rPr>
              <a:t> </a:t>
            </a:r>
            <a:r>
              <a:rPr sz="1650" baseline="2525" dirty="0">
                <a:latin typeface="Calibri"/>
                <a:cs typeface="Calibri"/>
              </a:rPr>
              <a:t>the</a:t>
            </a:r>
            <a:r>
              <a:rPr sz="1650" spc="-22" baseline="2525" dirty="0">
                <a:latin typeface="Calibri"/>
                <a:cs typeface="Calibri"/>
              </a:rPr>
              <a:t> </a:t>
            </a:r>
            <a:r>
              <a:rPr sz="1650" spc="-15" baseline="2525" dirty="0">
                <a:latin typeface="Calibri"/>
                <a:cs typeface="Calibri"/>
              </a:rPr>
              <a:t>annual</a:t>
            </a:r>
            <a:r>
              <a:rPr sz="1650" spc="750" baseline="252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PACE </a:t>
            </a:r>
            <a:r>
              <a:rPr sz="1100" dirty="0">
                <a:latin typeface="Calibri"/>
                <a:cs typeface="Calibri"/>
              </a:rPr>
              <a:t>payments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are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typically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lower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than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savings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generated </a:t>
            </a:r>
            <a:r>
              <a:rPr sz="1100" spc="-25" dirty="0">
                <a:latin typeface="Calibri"/>
                <a:cs typeface="Calibri"/>
              </a:rPr>
              <a:t>by </a:t>
            </a:r>
            <a:r>
              <a:rPr sz="1100" dirty="0">
                <a:latin typeface="Calibri"/>
                <a:cs typeface="Calibri"/>
              </a:rPr>
              <a:t>efficiency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project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5BB292"/>
              </a:buClr>
              <a:buFont typeface="Calibri"/>
              <a:buChar char="•"/>
            </a:pPr>
            <a:endParaRPr sz="650">
              <a:latin typeface="Calibri"/>
              <a:cs typeface="Calibri"/>
            </a:endParaRPr>
          </a:p>
          <a:p>
            <a:pPr marL="254000" marR="5080" indent="-241300">
              <a:lnSpc>
                <a:spcPct val="102299"/>
              </a:lnSpc>
              <a:buClr>
                <a:srgbClr val="5BB292"/>
              </a:buClr>
              <a:buSzPct val="118181"/>
              <a:buChar char="•"/>
              <a:tabLst>
                <a:tab pos="253365" algn="l"/>
                <a:tab pos="254000" algn="l"/>
              </a:tabLst>
            </a:pPr>
            <a:r>
              <a:rPr sz="1650" baseline="2525" dirty="0">
                <a:latin typeface="Calibri"/>
                <a:cs typeface="Calibri"/>
              </a:rPr>
              <a:t>Energy</a:t>
            </a:r>
            <a:r>
              <a:rPr sz="1650" spc="-37" baseline="2525" dirty="0">
                <a:latin typeface="Calibri"/>
                <a:cs typeface="Calibri"/>
              </a:rPr>
              <a:t> </a:t>
            </a:r>
            <a:r>
              <a:rPr sz="1650" baseline="2525" dirty="0">
                <a:latin typeface="Calibri"/>
                <a:cs typeface="Calibri"/>
              </a:rPr>
              <a:t>savings</a:t>
            </a:r>
            <a:r>
              <a:rPr sz="1650" spc="-30" baseline="2525" dirty="0">
                <a:latin typeface="Calibri"/>
                <a:cs typeface="Calibri"/>
              </a:rPr>
              <a:t> </a:t>
            </a:r>
            <a:r>
              <a:rPr sz="1650" spc="-15" baseline="2525" dirty="0">
                <a:latin typeface="Calibri"/>
                <a:cs typeface="Calibri"/>
              </a:rPr>
              <a:t>generated</a:t>
            </a:r>
            <a:r>
              <a:rPr sz="1650" spc="-30" baseline="2525" dirty="0">
                <a:latin typeface="Calibri"/>
                <a:cs typeface="Calibri"/>
              </a:rPr>
              <a:t> </a:t>
            </a:r>
            <a:r>
              <a:rPr sz="1650" spc="-15" baseline="2525" dirty="0">
                <a:latin typeface="Calibri"/>
                <a:cs typeface="Calibri"/>
              </a:rPr>
              <a:t>often</a:t>
            </a:r>
            <a:r>
              <a:rPr sz="1650" spc="-30" baseline="2525" dirty="0">
                <a:latin typeface="Calibri"/>
                <a:cs typeface="Calibri"/>
              </a:rPr>
              <a:t> </a:t>
            </a:r>
            <a:r>
              <a:rPr sz="1650" baseline="2525" dirty="0">
                <a:latin typeface="Calibri"/>
                <a:cs typeface="Calibri"/>
              </a:rPr>
              <a:t>outpace</a:t>
            </a:r>
            <a:r>
              <a:rPr sz="1650" spc="-44" baseline="2525" dirty="0">
                <a:latin typeface="Calibri"/>
                <a:cs typeface="Calibri"/>
              </a:rPr>
              <a:t> </a:t>
            </a:r>
            <a:r>
              <a:rPr sz="1650" baseline="2525" dirty="0">
                <a:latin typeface="Calibri"/>
                <a:cs typeface="Calibri"/>
              </a:rPr>
              <a:t>project</a:t>
            </a:r>
            <a:r>
              <a:rPr sz="1650" spc="-37" baseline="2525" dirty="0">
                <a:latin typeface="Calibri"/>
                <a:cs typeface="Calibri"/>
              </a:rPr>
              <a:t> </a:t>
            </a:r>
            <a:r>
              <a:rPr sz="1650" baseline="2525" dirty="0">
                <a:latin typeface="Calibri"/>
                <a:cs typeface="Calibri"/>
              </a:rPr>
              <a:t>costs</a:t>
            </a:r>
            <a:r>
              <a:rPr sz="1650" spc="-30" baseline="2525" dirty="0">
                <a:latin typeface="Calibri"/>
                <a:cs typeface="Calibri"/>
              </a:rPr>
              <a:t> </a:t>
            </a:r>
            <a:r>
              <a:rPr sz="1650" baseline="2525" dirty="0">
                <a:latin typeface="Calibri"/>
                <a:cs typeface="Calibri"/>
              </a:rPr>
              <a:t>plus</a:t>
            </a:r>
            <a:r>
              <a:rPr sz="1650" spc="-37" baseline="2525" dirty="0">
                <a:latin typeface="Calibri"/>
                <a:cs typeface="Calibri"/>
              </a:rPr>
              <a:t> the </a:t>
            </a:r>
            <a:r>
              <a:rPr sz="1100" dirty="0">
                <a:latin typeface="Calibri"/>
                <a:cs typeface="Calibri"/>
              </a:rPr>
              <a:t>cost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financing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(total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PACE </a:t>
            </a:r>
            <a:r>
              <a:rPr sz="1100" dirty="0">
                <a:latin typeface="Calibri"/>
                <a:cs typeface="Calibri"/>
              </a:rPr>
              <a:t>assessment)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from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Day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0" dirty="0"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5BB292"/>
              </a:buClr>
              <a:buFont typeface="Calibri"/>
              <a:buChar char="•"/>
            </a:pPr>
            <a:endParaRPr sz="650">
              <a:latin typeface="Calibri"/>
              <a:cs typeface="Calibri"/>
            </a:endParaRPr>
          </a:p>
          <a:p>
            <a:pPr marL="254000" marR="60960" indent="-241300">
              <a:lnSpc>
                <a:spcPct val="102299"/>
              </a:lnSpc>
              <a:spcBef>
                <a:spcPts val="5"/>
              </a:spcBef>
              <a:buClr>
                <a:srgbClr val="5BB292"/>
              </a:buClr>
              <a:buSzPct val="118181"/>
              <a:buChar char="•"/>
              <a:tabLst>
                <a:tab pos="253365" algn="l"/>
                <a:tab pos="254000" algn="l"/>
              </a:tabLst>
            </a:pPr>
            <a:r>
              <a:rPr sz="1650" baseline="2525" dirty="0">
                <a:latin typeface="Calibri"/>
                <a:cs typeface="Calibri"/>
              </a:rPr>
              <a:t>Owner</a:t>
            </a:r>
            <a:r>
              <a:rPr sz="1650" spc="-52" baseline="2525" dirty="0">
                <a:latin typeface="Calibri"/>
                <a:cs typeface="Calibri"/>
              </a:rPr>
              <a:t> </a:t>
            </a:r>
            <a:r>
              <a:rPr sz="1650" baseline="2525" dirty="0">
                <a:latin typeface="Calibri"/>
                <a:cs typeface="Calibri"/>
              </a:rPr>
              <a:t>keeps</a:t>
            </a:r>
            <a:r>
              <a:rPr sz="1650" spc="-37" baseline="2525" dirty="0">
                <a:latin typeface="Calibri"/>
                <a:cs typeface="Calibri"/>
              </a:rPr>
              <a:t> </a:t>
            </a:r>
            <a:r>
              <a:rPr sz="1650" baseline="2525" dirty="0">
                <a:latin typeface="Calibri"/>
                <a:cs typeface="Calibri"/>
              </a:rPr>
              <a:t>any</a:t>
            </a:r>
            <a:r>
              <a:rPr sz="1650" spc="-30" baseline="2525" dirty="0">
                <a:latin typeface="Calibri"/>
                <a:cs typeface="Calibri"/>
              </a:rPr>
              <a:t> </a:t>
            </a:r>
            <a:r>
              <a:rPr sz="1650" baseline="2525" dirty="0">
                <a:latin typeface="Calibri"/>
                <a:cs typeface="Calibri"/>
              </a:rPr>
              <a:t>tax</a:t>
            </a:r>
            <a:r>
              <a:rPr sz="1650" spc="-37" baseline="2525" dirty="0">
                <a:latin typeface="Calibri"/>
                <a:cs typeface="Calibri"/>
              </a:rPr>
              <a:t> </a:t>
            </a:r>
            <a:r>
              <a:rPr sz="1650" baseline="2525" dirty="0">
                <a:latin typeface="Calibri"/>
                <a:cs typeface="Calibri"/>
              </a:rPr>
              <a:t>credits</a:t>
            </a:r>
            <a:r>
              <a:rPr sz="1650" spc="-37" baseline="2525" dirty="0">
                <a:latin typeface="Calibri"/>
                <a:cs typeface="Calibri"/>
              </a:rPr>
              <a:t> </a:t>
            </a:r>
            <a:r>
              <a:rPr sz="1650" baseline="2525" dirty="0">
                <a:latin typeface="Calibri"/>
                <a:cs typeface="Calibri"/>
              </a:rPr>
              <a:t>and/or</a:t>
            </a:r>
            <a:r>
              <a:rPr sz="1650" spc="-30" baseline="2525" dirty="0">
                <a:latin typeface="Calibri"/>
                <a:cs typeface="Calibri"/>
              </a:rPr>
              <a:t> </a:t>
            </a:r>
            <a:r>
              <a:rPr sz="1650" baseline="2525" dirty="0">
                <a:latin typeface="Calibri"/>
                <a:cs typeface="Calibri"/>
              </a:rPr>
              <a:t>rebates</a:t>
            </a:r>
            <a:r>
              <a:rPr sz="1650" spc="-37" baseline="2525" dirty="0">
                <a:latin typeface="Calibri"/>
                <a:cs typeface="Calibri"/>
              </a:rPr>
              <a:t> </a:t>
            </a:r>
            <a:r>
              <a:rPr sz="1650" baseline="2525" dirty="0">
                <a:latin typeface="Calibri"/>
                <a:cs typeface="Calibri"/>
              </a:rPr>
              <a:t>as</a:t>
            </a:r>
            <a:r>
              <a:rPr sz="1650" spc="-30" baseline="2525" dirty="0">
                <a:latin typeface="Calibri"/>
                <a:cs typeface="Calibri"/>
              </a:rPr>
              <a:t> </a:t>
            </a:r>
            <a:r>
              <a:rPr sz="1650" baseline="2525" dirty="0">
                <a:latin typeface="Calibri"/>
                <a:cs typeface="Calibri"/>
              </a:rPr>
              <a:t>a</a:t>
            </a:r>
            <a:r>
              <a:rPr sz="1650" spc="-37" baseline="2525" dirty="0">
                <a:latin typeface="Calibri"/>
                <a:cs typeface="Calibri"/>
              </a:rPr>
              <a:t> </a:t>
            </a:r>
            <a:r>
              <a:rPr sz="1650" baseline="2525" dirty="0">
                <a:latin typeface="Calibri"/>
                <a:cs typeface="Calibri"/>
              </a:rPr>
              <a:t>result</a:t>
            </a:r>
            <a:r>
              <a:rPr sz="1650" spc="-37" baseline="2525" dirty="0">
                <a:latin typeface="Calibri"/>
                <a:cs typeface="Calibri"/>
              </a:rPr>
              <a:t> </a:t>
            </a:r>
            <a:r>
              <a:rPr sz="1650" baseline="2525" dirty="0">
                <a:latin typeface="Calibri"/>
                <a:cs typeface="Calibri"/>
              </a:rPr>
              <a:t>of</a:t>
            </a:r>
            <a:r>
              <a:rPr sz="1650" spc="-30" baseline="2525" dirty="0">
                <a:latin typeface="Calibri"/>
                <a:cs typeface="Calibri"/>
              </a:rPr>
              <a:t> </a:t>
            </a:r>
            <a:r>
              <a:rPr sz="1650" spc="-37" baseline="2525" dirty="0">
                <a:latin typeface="Calibri"/>
                <a:cs typeface="Calibri"/>
              </a:rPr>
              <a:t>the </a:t>
            </a:r>
            <a:r>
              <a:rPr sz="1100" spc="-10" dirty="0">
                <a:latin typeface="Calibri"/>
                <a:cs typeface="Calibri"/>
              </a:rPr>
              <a:t>project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1990</Words>
  <Application>Microsoft Office PowerPoint</Application>
  <PresentationFormat>Custom</PresentationFormat>
  <Paragraphs>329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Calibri-BoldItalic</vt:lpstr>
      <vt:lpstr>Times New Roman</vt:lpstr>
      <vt:lpstr>Office Theme</vt:lpstr>
      <vt:lpstr>PowerPoint Presentation</vt:lpstr>
      <vt:lpstr>What is C-PACE? Cost Effective Capital for Efficient Projects</vt:lpstr>
      <vt:lpstr>How It Works</vt:lpstr>
      <vt:lpstr>C-PACE Financing</vt:lpstr>
      <vt:lpstr>Who Benefits From C-PACE? Property Types</vt:lpstr>
      <vt:lpstr>Eligible Upgrades Typical Measures Funded by C-PACE</vt:lpstr>
      <vt:lpstr>C-PACE Footprint Where C-PACE Is Available</vt:lpstr>
      <vt:lpstr>Benefits of C-PACE Low-cost, Long-term, Fixed-rate Financing</vt:lpstr>
      <vt:lpstr>Benefits for Owners</vt:lpstr>
      <vt:lpstr>Benefits for Owners</vt:lpstr>
      <vt:lpstr>The Structure of C-PACE Underwriting Parameters</vt:lpstr>
      <vt:lpstr>Retroactive C-PACE Financing Create Liquidity and Stability</vt:lpstr>
      <vt:lpstr>Petros Portfolio Client Case Study Mixed-Use</vt:lpstr>
      <vt:lpstr>Petros Portfolio Client Case Study Hospitality</vt:lpstr>
      <vt:lpstr>Petros Portfolio Client Case Study Multifamily</vt:lpstr>
      <vt:lpstr>Petros Portfolio Client Case Study Senior Living</vt:lpstr>
      <vt:lpstr>Petros PACE Finance Overview Leading National C-PACE Capital Provider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Watts</dc:creator>
  <cp:lastModifiedBy>Nicole Robben</cp:lastModifiedBy>
  <cp:revision>118</cp:revision>
  <dcterms:created xsi:type="dcterms:W3CDTF">2022-09-23T17:11:48Z</dcterms:created>
  <dcterms:modified xsi:type="dcterms:W3CDTF">2023-07-10T17:46:34Z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2022-09-23T00:00:00Z</vt:filetime>
  </property>
  <property fmtid="{D5CDD505-2E9C-101B-9397-08002B2CF9AE}" pid="3" name="Creator">
    <vt:lpwstr>Adobe InDesign 17.4 (Macintosh)</vt:lpwstr>
  </property>
  <property fmtid="{D5CDD505-2E9C-101B-9397-08002B2CF9AE}" pid="4" name="LastSaved">
    <vt:filetime>2022-09-23T00:00:00Z</vt:filetime>
  </property>
  <property fmtid="{D5CDD505-2E9C-101B-9397-08002B2CF9AE}" pid="5" name="Producer">
    <vt:lpwstr>Adobe PDF Library 16.0.7</vt:lpwstr>
  </property>
</Properties>
</file>